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sldIdLst>
    <p:sldId id="256" r:id="rId2"/>
    <p:sldId id="257" r:id="rId3"/>
    <p:sldId id="258" r:id="rId4"/>
    <p:sldId id="270" r:id="rId5"/>
    <p:sldId id="259" r:id="rId6"/>
    <p:sldId id="266" r:id="rId7"/>
    <p:sldId id="278" r:id="rId8"/>
    <p:sldId id="261" r:id="rId9"/>
    <p:sldId id="262" r:id="rId10"/>
    <p:sldId id="263" r:id="rId11"/>
    <p:sldId id="264" r:id="rId12"/>
    <p:sldId id="265" r:id="rId13"/>
    <p:sldId id="271" r:id="rId14"/>
    <p:sldId id="272" r:id="rId15"/>
    <p:sldId id="273" r:id="rId16"/>
    <p:sldId id="268" r:id="rId17"/>
    <p:sldId id="269" r:id="rId18"/>
    <p:sldId id="274" r:id="rId19"/>
    <p:sldId id="275" r:id="rId20"/>
    <p:sldId id="276" r:id="rId21"/>
  </p:sldIdLst>
  <p:sldSz cx="12192000" cy="6858000"/>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623" autoAdjust="0"/>
    <p:restoredTop sz="94660"/>
  </p:normalViewPr>
  <p:slideViewPr>
    <p:cSldViewPr snapToGrid="0">
      <p:cViewPr>
        <p:scale>
          <a:sx n="50" d="100"/>
          <a:sy n="50" d="100"/>
        </p:scale>
        <p:origin x="-1434" y="-51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lvl1pPr>
          </a:lstStyle>
          <a:p>
            <a:pPr>
              <a:defRPr/>
            </a:pPr>
            <a:fld id="{916D3797-1A16-46E8-B76E-03FC7F31B833}" type="datetimeFigureOut">
              <a:rPr lang="ru-RU"/>
              <a:pPr>
                <a:defRPr/>
              </a:pPr>
              <a:t>28.05.2020</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041822A2-08C5-48EA-A4D7-01D9A5E28562}"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lstStyle>
            <a:lvl1pPr>
              <a:defRPr sz="28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913795" y="5108728"/>
            <a:ext cx="10365998" cy="68247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4E4C6286-7234-4A32-9D53-B4695D2542DB}" type="datetimeFigureOut">
              <a:rPr lang="ru-RU"/>
              <a:pPr>
                <a:defRPr/>
              </a:pPr>
              <a:t>28.05.2020</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2E4C8CFB-69EA-44C4-B32A-163582801780}"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96C8122E-E501-4F85-A3EB-04E3408BC8B5}" type="datetimeFigureOut">
              <a:rPr lang="ru-RU"/>
              <a:pPr>
                <a:defRPr/>
              </a:pPr>
              <a:t>28.05.2020</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770677D8-FE12-4288-95D1-34EA18A0A826}"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5" name="TextBox 10"/>
          <p:cNvSpPr txBox="1"/>
          <p:nvPr/>
        </p:nvSpPr>
        <p:spPr>
          <a:xfrm>
            <a:off x="836613" y="735013"/>
            <a:ext cx="6096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fontAlgn="auto">
              <a:spcAft>
                <a:spcPts val="0"/>
              </a:spcAft>
              <a:defRPr/>
            </a:pPr>
            <a:r>
              <a:rPr lang="en-US" sz="8000" dirty="0">
                <a:effectLst/>
                <a:latin typeface="+mn-lt"/>
                <a:cs typeface="+mn-cs"/>
              </a:rPr>
              <a:t>“</a:t>
            </a:r>
          </a:p>
        </p:txBody>
      </p:sp>
      <p:sp>
        <p:nvSpPr>
          <p:cNvPr id="6" name="TextBox 12"/>
          <p:cNvSpPr txBox="1"/>
          <p:nvPr/>
        </p:nvSpPr>
        <p:spPr>
          <a:xfrm>
            <a:off x="10658475" y="2971800"/>
            <a:ext cx="609600" cy="585788"/>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fontAlgn="auto">
              <a:spcAft>
                <a:spcPts val="0"/>
              </a:spcAft>
              <a:defRPr/>
            </a:pPr>
            <a:r>
              <a:rPr lang="en-US" sz="8000" dirty="0">
                <a:effectLst/>
                <a:latin typeface="+mn-lt"/>
                <a:cs typeface="+mn-cs"/>
              </a:rPr>
              <a:t>”</a:t>
            </a:r>
          </a:p>
        </p:txBody>
      </p:sp>
      <p:sp>
        <p:nvSpPr>
          <p:cNvPr id="2" name="Title 1"/>
          <p:cNvSpPr>
            <a:spLocks noGrp="1"/>
          </p:cNvSpPr>
          <p:nvPr>
            <p:ph type="title"/>
          </p:nvPr>
        </p:nvSpPr>
        <p:spPr>
          <a:xfrm>
            <a:off x="1446212" y="609600"/>
            <a:ext cx="9302752" cy="2992904"/>
          </a:xfrm>
        </p:spPr>
        <p:txBody>
          <a:bodyP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426812"/>
          </a:xfrm>
        </p:spPr>
        <p:txBody>
          <a:bodyPr anchor="t"/>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94" y="4204821"/>
            <a:ext cx="1035376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7" name="Date Placeholder 4"/>
          <p:cNvSpPr>
            <a:spLocks noGrp="1"/>
          </p:cNvSpPr>
          <p:nvPr>
            <p:ph type="dt" sz="half" idx="14"/>
          </p:nvPr>
        </p:nvSpPr>
        <p:spPr/>
        <p:txBody>
          <a:bodyPr/>
          <a:lstStyle>
            <a:lvl1pPr>
              <a:defRPr/>
            </a:lvl1pPr>
          </a:lstStyle>
          <a:p>
            <a:pPr>
              <a:defRPr/>
            </a:pPr>
            <a:fld id="{9F18A6EF-5E65-4FB8-BD2C-834090833A3D}" type="datetimeFigureOut">
              <a:rPr lang="ru-RU"/>
              <a:pPr>
                <a:defRPr/>
              </a:pPr>
              <a:t>28.05.2020</a:t>
            </a:fld>
            <a:endParaRPr lang="ru-RU"/>
          </a:p>
        </p:txBody>
      </p:sp>
      <p:sp>
        <p:nvSpPr>
          <p:cNvPr id="8" name="Footer Placeholder 5"/>
          <p:cNvSpPr>
            <a:spLocks noGrp="1"/>
          </p:cNvSpPr>
          <p:nvPr>
            <p:ph type="ftr" sz="quarter" idx="15"/>
          </p:nvPr>
        </p:nvSpPr>
        <p:spPr/>
        <p:txBody>
          <a:bodyPr/>
          <a:lstStyle>
            <a:lvl1pPr>
              <a:defRPr/>
            </a:lvl1pPr>
          </a:lstStyle>
          <a:p>
            <a:pPr>
              <a:defRPr/>
            </a:pPr>
            <a:endParaRPr lang="ru-RU"/>
          </a:p>
        </p:txBody>
      </p:sp>
      <p:sp>
        <p:nvSpPr>
          <p:cNvPr id="9" name="Slide Number Placeholder 6"/>
          <p:cNvSpPr>
            <a:spLocks noGrp="1"/>
          </p:cNvSpPr>
          <p:nvPr>
            <p:ph type="sldNum" sz="quarter" idx="16"/>
          </p:nvPr>
        </p:nvSpPr>
        <p:spPr/>
        <p:txBody>
          <a:bodyPr/>
          <a:lstStyle>
            <a:lvl1pPr>
              <a:defRPr/>
            </a:lvl1pPr>
          </a:lstStyle>
          <a:p>
            <a:pPr>
              <a:defRPr/>
            </a:pPr>
            <a:fld id="{C8A3A264-2E1C-42C8-A1F5-9E8BCBFB6428}"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6757603B-D4F4-459D-A2AE-7949C372EB37}" type="datetimeFigureOut">
              <a:rPr lang="ru-RU"/>
              <a:pPr>
                <a:defRPr/>
              </a:pPr>
              <a:t>28.05.2020</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C2B7B762-53E3-4648-94F3-F96BF34C18B1}"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94" y="2911624"/>
            <a:ext cx="3298956"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4878" y="2911624"/>
            <a:ext cx="3299821"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76346" y="2911624"/>
            <a:ext cx="3291211"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3" name="Date Placeholder 3"/>
          <p:cNvSpPr>
            <a:spLocks noGrp="1"/>
          </p:cNvSpPr>
          <p:nvPr>
            <p:ph type="dt" sz="half" idx="18"/>
          </p:nvPr>
        </p:nvSpPr>
        <p:spPr/>
        <p:txBody>
          <a:bodyPr/>
          <a:lstStyle>
            <a:lvl1pPr>
              <a:defRPr/>
            </a:lvl1pPr>
          </a:lstStyle>
          <a:p>
            <a:pPr>
              <a:defRPr/>
            </a:pPr>
            <a:fld id="{DCC958AA-9EAA-49B4-9E47-01411BAC73F1}" type="datetimeFigureOut">
              <a:rPr lang="ru-RU"/>
              <a:pPr>
                <a:defRPr/>
              </a:pPr>
              <a:t>28.05.2020</a:t>
            </a:fld>
            <a:endParaRPr lang="ru-RU"/>
          </a:p>
        </p:txBody>
      </p:sp>
      <p:sp>
        <p:nvSpPr>
          <p:cNvPr id="14" name="Footer Placeholder 4"/>
          <p:cNvSpPr>
            <a:spLocks noGrp="1"/>
          </p:cNvSpPr>
          <p:nvPr>
            <p:ph type="ftr" sz="quarter" idx="19"/>
          </p:nvPr>
        </p:nvSpPr>
        <p:spPr/>
        <p:txBody>
          <a:bodyPr/>
          <a:lstStyle>
            <a:lvl1pPr>
              <a:defRPr/>
            </a:lvl1pPr>
          </a:lstStyle>
          <a:p>
            <a:pPr>
              <a:defRPr/>
            </a:pPr>
            <a:endParaRPr lang="ru-RU"/>
          </a:p>
        </p:txBody>
      </p:sp>
      <p:sp>
        <p:nvSpPr>
          <p:cNvPr id="16" name="Slide Number Placeholder 5"/>
          <p:cNvSpPr>
            <a:spLocks noGrp="1"/>
          </p:cNvSpPr>
          <p:nvPr>
            <p:ph type="sldNum" sz="quarter" idx="20"/>
          </p:nvPr>
        </p:nvSpPr>
        <p:spPr/>
        <p:txBody>
          <a:bodyPr/>
          <a:lstStyle>
            <a:lvl1pPr>
              <a:defRPr/>
            </a:lvl1pPr>
          </a:lstStyle>
          <a:p>
            <a:pPr>
              <a:defRPr/>
            </a:pPr>
            <a:fld id="{AD0A41F8-3FBE-414C-BC87-B80D2FFC61AC}"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21" name="Text Placeholder 3"/>
          <p:cNvSpPr>
            <a:spLocks noGrp="1"/>
          </p:cNvSpPr>
          <p:nvPr>
            <p:ph type="body" sz="half" idx="18"/>
          </p:nvPr>
        </p:nvSpPr>
        <p:spPr>
          <a:xfrm>
            <a:off x="913795" y="4772161"/>
            <a:ext cx="3298955" cy="101903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24" name="Text Placeholder 3"/>
          <p:cNvSpPr>
            <a:spLocks noGrp="1"/>
          </p:cNvSpPr>
          <p:nvPr>
            <p:ph type="body" sz="half" idx="19"/>
          </p:nvPr>
        </p:nvSpPr>
        <p:spPr>
          <a:xfrm>
            <a:off x="4441348" y="4772160"/>
            <a:ext cx="3300336" cy="101903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27" name="Text Placeholder 3"/>
          <p:cNvSpPr>
            <a:spLocks noGrp="1"/>
          </p:cNvSpPr>
          <p:nvPr>
            <p:ph type="body" sz="half" idx="20"/>
          </p:nvPr>
        </p:nvSpPr>
        <p:spPr>
          <a:xfrm>
            <a:off x="7973298" y="4772161"/>
            <a:ext cx="3294258" cy="1019037"/>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2" name="Date Placeholder 3"/>
          <p:cNvSpPr>
            <a:spLocks noGrp="1"/>
          </p:cNvSpPr>
          <p:nvPr>
            <p:ph type="dt" sz="half" idx="23"/>
          </p:nvPr>
        </p:nvSpPr>
        <p:spPr/>
        <p:txBody>
          <a:bodyPr/>
          <a:lstStyle>
            <a:lvl1pPr>
              <a:defRPr/>
            </a:lvl1pPr>
          </a:lstStyle>
          <a:p>
            <a:pPr>
              <a:defRPr/>
            </a:pPr>
            <a:fld id="{9985E476-FE93-497D-86B7-295068E02662}" type="datetimeFigureOut">
              <a:rPr lang="ru-RU"/>
              <a:pPr>
                <a:defRPr/>
              </a:pPr>
              <a:t>28.05.2020</a:t>
            </a:fld>
            <a:endParaRPr lang="ru-RU"/>
          </a:p>
        </p:txBody>
      </p:sp>
      <p:sp>
        <p:nvSpPr>
          <p:cNvPr id="13" name="Footer Placeholder 4"/>
          <p:cNvSpPr>
            <a:spLocks noGrp="1"/>
          </p:cNvSpPr>
          <p:nvPr>
            <p:ph type="ftr" sz="quarter" idx="24"/>
          </p:nvPr>
        </p:nvSpPr>
        <p:spPr/>
        <p:txBody>
          <a:bodyPr/>
          <a:lstStyle>
            <a:lvl1pPr>
              <a:defRPr/>
            </a:lvl1pPr>
          </a:lstStyle>
          <a:p>
            <a:pPr>
              <a:defRPr/>
            </a:pPr>
            <a:endParaRPr lang="ru-RU"/>
          </a:p>
        </p:txBody>
      </p:sp>
      <p:sp>
        <p:nvSpPr>
          <p:cNvPr id="14" name="Slide Number Placeholder 5"/>
          <p:cNvSpPr>
            <a:spLocks noGrp="1"/>
          </p:cNvSpPr>
          <p:nvPr>
            <p:ph type="sldNum" sz="quarter" idx="25"/>
          </p:nvPr>
        </p:nvSpPr>
        <p:spPr/>
        <p:txBody>
          <a:bodyPr/>
          <a:lstStyle>
            <a:lvl1pPr>
              <a:defRPr/>
            </a:lvl1pPr>
          </a:lstStyle>
          <a:p>
            <a:pPr>
              <a:defRPr/>
            </a:pPr>
            <a:fld id="{E36D078C-FA7C-4705-9C79-725ACB2FB974}"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0550CDBE-59E0-4CAE-A5EA-436698E9D0B7}" type="datetimeFigureOut">
              <a:rPr lang="ru-RU"/>
              <a:pPr>
                <a:defRPr/>
              </a:pPr>
              <a:t>28.05.2020</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5AFB9858-ADEF-4234-B1CF-9C21844A976A}"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0269B90D-D0B1-4929-B726-CD2C25B8728C}" type="datetimeFigureOut">
              <a:rPr lang="ru-RU"/>
              <a:pPr>
                <a:defRPr/>
              </a:pPr>
              <a:t>28.05.2020</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FE6320BC-7C15-4278-9CA0-213FB2520AF7}"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57E88F48-9D3B-4457-931A-DA27F11EACFA}" type="datetimeFigureOut">
              <a:rPr lang="ru-RU"/>
              <a:pPr>
                <a:defRPr/>
              </a:pPr>
              <a:t>28.05.2020</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751FECB-0848-4EC6-93D8-5CE2D31692F2}"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lstStyle>
            <a:lvl1pPr>
              <a:defRPr sz="3400"/>
            </a:lvl1pPr>
          </a:lstStyle>
          <a:p>
            <a:r>
              <a:rPr lang="ru-RU" smtClean="0"/>
              <a:t>Образец заголовка</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1906550A-A548-406A-BCB3-0FC521B408A6}" type="datetimeFigureOut">
              <a:rPr lang="ru-RU"/>
              <a:pPr>
                <a:defRPr/>
              </a:pPr>
              <a:t>28.05.2020</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30BC7041-36BC-4B06-A63F-E6F9EEAF8E3C}"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D30284ED-1BCB-4F01-BA4D-5B63872623D2}" type="datetimeFigureOut">
              <a:rPr lang="ru-RU"/>
              <a:pPr>
                <a:defRPr/>
              </a:pPr>
              <a:t>28.05.2020</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5DBCA997-BEF6-4823-8544-5F2C12FFD581}"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913795" y="2912232"/>
            <a:ext cx="5107208" cy="287896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912232"/>
            <a:ext cx="5095357" cy="287896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0EFB20DB-B3AE-4EED-98EF-67935B3B7A84}" type="datetimeFigureOut">
              <a:rPr lang="ru-RU"/>
              <a:pPr>
                <a:defRPr/>
              </a:pPr>
              <a:t>28.05.2020</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693087BC-6B80-44F9-A367-87E5298D7044}"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208D3A52-FA2A-44F4-8D77-07BC1D01B232}" type="datetimeFigureOut">
              <a:rPr lang="ru-RU"/>
              <a:pPr>
                <a:defRPr/>
              </a:pPr>
              <a:t>28.05.2020</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87ECC1E9-BDFB-41E1-BE09-0A4A806224C9}"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9B5881B-274C-44F6-A553-069E271987E5}" type="datetimeFigureOut">
              <a:rPr lang="ru-RU"/>
              <a:pPr>
                <a:defRPr/>
              </a:pPr>
              <a:t>28.05.2020</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6D010024-56AB-4C68-AE58-9B19D1276456}"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lstStyle>
            <a:lvl1pPr>
              <a:defRPr sz="2800"/>
            </a:lvl1pPr>
          </a:lstStyle>
          <a:p>
            <a:r>
              <a:rPr lang="ru-RU" smtClean="0"/>
              <a:t>Образец заголовка</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F8A771EF-33E6-4002-A3CE-AC39ABDA0ADF}" type="datetimeFigureOut">
              <a:rPr lang="ru-RU"/>
              <a:pPr>
                <a:defRPr/>
              </a:pPr>
              <a:t>28.05.2020</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A360E111-60C1-4AA9-A9C4-B9AE6A94D408}"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913794" y="2971800"/>
            <a:ext cx="5934950" cy="2819400"/>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89DA13E9-5372-4F92-8208-361A312A652C}" type="datetimeFigureOut">
              <a:rPr lang="ru-RU"/>
              <a:pPr>
                <a:defRPr/>
              </a:pPr>
              <a:t>28.05.2020</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0E67FF4A-E994-4044-AFAE-FCE401AD47DD}"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609600"/>
            <a:ext cx="10353675"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4400" y="2095500"/>
            <a:ext cx="10353675" cy="36957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8" y="5883275"/>
            <a:ext cx="2743200" cy="365125"/>
          </a:xfrm>
          <a:prstGeom prst="rect">
            <a:avLst/>
          </a:prstGeom>
        </p:spPr>
        <p:txBody>
          <a:bodyPr vert="horz" lIns="91440" tIns="45720" rIns="91440" bIns="45720" rtlCol="0" anchor="ctr"/>
          <a:lstStyle>
            <a:lvl1pPr algn="r" fontAlgn="auto">
              <a:spcBef>
                <a:spcPts val="0"/>
              </a:spcBef>
              <a:spcAft>
                <a:spcPts val="0"/>
              </a:spcAft>
              <a:defRPr sz="1000">
                <a:solidFill>
                  <a:schemeClr val="tx1">
                    <a:tint val="75000"/>
                  </a:schemeClr>
                </a:solidFill>
                <a:latin typeface="+mn-lt"/>
                <a:cs typeface="+mn-cs"/>
              </a:defRPr>
            </a:lvl1pPr>
          </a:lstStyle>
          <a:p>
            <a:pPr>
              <a:defRPr/>
            </a:pPr>
            <a:fld id="{2345AF99-5E56-42E6-9BBE-028CBD1D2BC0}" type="datetimeFigureOut">
              <a:rPr lang="ru-RU"/>
              <a:pPr>
                <a:defRPr/>
              </a:pPr>
              <a:t>28.05.2020</a:t>
            </a:fld>
            <a:endParaRPr lang="ru-RU"/>
          </a:p>
        </p:txBody>
      </p:sp>
      <p:sp>
        <p:nvSpPr>
          <p:cNvPr id="5" name="Footer Placeholder 4"/>
          <p:cNvSpPr>
            <a:spLocks noGrp="1"/>
          </p:cNvSpPr>
          <p:nvPr>
            <p:ph type="ftr" sz="quarter" idx="3"/>
          </p:nvPr>
        </p:nvSpPr>
        <p:spPr>
          <a:xfrm>
            <a:off x="914400" y="5883275"/>
            <a:ext cx="6672263" cy="365125"/>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mn-lt"/>
                <a:cs typeface="+mn-cs"/>
              </a:defRPr>
            </a:lvl1pPr>
          </a:lstStyle>
          <a:p>
            <a:pPr>
              <a:defRPr/>
            </a:pPr>
            <a:endParaRPr lang="ru-RU"/>
          </a:p>
        </p:txBody>
      </p:sp>
      <p:sp>
        <p:nvSpPr>
          <p:cNvPr id="6" name="Slide Number Placeholder 5"/>
          <p:cNvSpPr>
            <a:spLocks noGrp="1"/>
          </p:cNvSpPr>
          <p:nvPr>
            <p:ph type="sldNum" sz="quarter" idx="4"/>
          </p:nvPr>
        </p:nvSpPr>
        <p:spPr>
          <a:xfrm>
            <a:off x="10514013" y="5883275"/>
            <a:ext cx="754062" cy="365125"/>
          </a:xfrm>
          <a:prstGeom prst="rect">
            <a:avLst/>
          </a:prstGeom>
        </p:spPr>
        <p:txBody>
          <a:bodyPr vert="horz" lIns="91440" tIns="45720" rIns="91440" bIns="45720" rtlCol="0" anchor="ctr"/>
          <a:lstStyle>
            <a:lvl1pPr algn="r" fontAlgn="auto">
              <a:spcBef>
                <a:spcPts val="0"/>
              </a:spcBef>
              <a:spcAft>
                <a:spcPts val="0"/>
              </a:spcAft>
              <a:defRPr sz="1000">
                <a:solidFill>
                  <a:schemeClr val="tx1">
                    <a:tint val="75000"/>
                  </a:schemeClr>
                </a:solidFill>
                <a:latin typeface="+mn-lt"/>
                <a:cs typeface="+mn-cs"/>
              </a:defRPr>
            </a:lvl1pPr>
          </a:lstStyle>
          <a:p>
            <a:pPr>
              <a:defRPr/>
            </a:pPr>
            <a:fld id="{F75F40D6-FCE6-4A60-9682-530D02F1275D}"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724" r:id="rId1"/>
    <p:sldLayoutId id="2147483723" r:id="rId2"/>
    <p:sldLayoutId id="2147483722" r:id="rId3"/>
    <p:sldLayoutId id="2147483721" r:id="rId4"/>
    <p:sldLayoutId id="2147483720" r:id="rId5"/>
    <p:sldLayoutId id="2147483719" r:id="rId6"/>
    <p:sldLayoutId id="2147483718" r:id="rId7"/>
    <p:sldLayoutId id="2147483717" r:id="rId8"/>
    <p:sldLayoutId id="2147483716" r:id="rId9"/>
    <p:sldLayoutId id="2147483715" r:id="rId10"/>
    <p:sldLayoutId id="2147483714" r:id="rId11"/>
    <p:sldLayoutId id="2147483725" r:id="rId12"/>
    <p:sldLayoutId id="2147483713" r:id="rId13"/>
    <p:sldLayoutId id="2147483712" r:id="rId14"/>
    <p:sldLayoutId id="2147483711" r:id="rId15"/>
    <p:sldLayoutId id="2147483710" r:id="rId16"/>
    <p:sldLayoutId id="2147483709" r:id="rId17"/>
  </p:sldLayoutIdLst>
  <p:txStyles>
    <p:titleStyle>
      <a:lvl1pPr algn="ctr" rtl="0" eaLnBrk="0" fontAlgn="base" hangingPunct="0">
        <a:lnSpc>
          <a:spcPct val="90000"/>
        </a:lnSpc>
        <a:spcBef>
          <a:spcPct val="0"/>
        </a:spcBef>
        <a:spcAft>
          <a:spcPct val="0"/>
        </a:spcAft>
        <a:defRPr sz="3400" b="1" kern="1200" cap="all">
          <a:solidFill>
            <a:schemeClr val="tx1"/>
          </a:solidFill>
          <a:effectLst>
            <a:outerShdw blurRad="50800" dist="63500" dir="2700000" algn="tl" rotWithShape="0">
              <a:srgbClr val="000000">
                <a:alpha val="48000"/>
              </a:srgbClr>
            </a:outerShdw>
          </a:effectLst>
          <a:latin typeface="+mj-lt"/>
          <a:ea typeface="+mj-ea"/>
          <a:cs typeface="+mj-cs"/>
        </a:defRPr>
      </a:lvl1pPr>
      <a:lvl2pPr algn="ctr" rtl="0" eaLnBrk="0" fontAlgn="base" hangingPunct="0">
        <a:lnSpc>
          <a:spcPct val="90000"/>
        </a:lnSpc>
        <a:spcBef>
          <a:spcPct val="0"/>
        </a:spcBef>
        <a:spcAft>
          <a:spcPct val="0"/>
        </a:spcAft>
        <a:defRPr sz="3400" b="1">
          <a:solidFill>
            <a:schemeClr val="tx1"/>
          </a:solidFill>
          <a:latin typeface="Bookman Old Style" pitchFamily="18" charset="0"/>
        </a:defRPr>
      </a:lvl2pPr>
      <a:lvl3pPr algn="ctr" rtl="0" eaLnBrk="0" fontAlgn="base" hangingPunct="0">
        <a:lnSpc>
          <a:spcPct val="90000"/>
        </a:lnSpc>
        <a:spcBef>
          <a:spcPct val="0"/>
        </a:spcBef>
        <a:spcAft>
          <a:spcPct val="0"/>
        </a:spcAft>
        <a:defRPr sz="3400" b="1">
          <a:solidFill>
            <a:schemeClr val="tx1"/>
          </a:solidFill>
          <a:latin typeface="Bookman Old Style" pitchFamily="18" charset="0"/>
        </a:defRPr>
      </a:lvl3pPr>
      <a:lvl4pPr algn="ctr" rtl="0" eaLnBrk="0" fontAlgn="base" hangingPunct="0">
        <a:lnSpc>
          <a:spcPct val="90000"/>
        </a:lnSpc>
        <a:spcBef>
          <a:spcPct val="0"/>
        </a:spcBef>
        <a:spcAft>
          <a:spcPct val="0"/>
        </a:spcAft>
        <a:defRPr sz="3400" b="1">
          <a:solidFill>
            <a:schemeClr val="tx1"/>
          </a:solidFill>
          <a:latin typeface="Bookman Old Style" pitchFamily="18" charset="0"/>
        </a:defRPr>
      </a:lvl4pPr>
      <a:lvl5pPr algn="ctr" rtl="0" eaLnBrk="0" fontAlgn="base" hangingPunct="0">
        <a:lnSpc>
          <a:spcPct val="90000"/>
        </a:lnSpc>
        <a:spcBef>
          <a:spcPct val="0"/>
        </a:spcBef>
        <a:spcAft>
          <a:spcPct val="0"/>
        </a:spcAft>
        <a:defRPr sz="3400" b="1">
          <a:solidFill>
            <a:schemeClr val="tx1"/>
          </a:solidFill>
          <a:latin typeface="Bookman Old Style" pitchFamily="18" charset="0"/>
        </a:defRPr>
      </a:lvl5pPr>
      <a:lvl6pPr marL="457200" algn="ctr" rtl="0" fontAlgn="base">
        <a:lnSpc>
          <a:spcPct val="90000"/>
        </a:lnSpc>
        <a:spcBef>
          <a:spcPct val="0"/>
        </a:spcBef>
        <a:spcAft>
          <a:spcPct val="0"/>
        </a:spcAft>
        <a:defRPr sz="3400" b="1">
          <a:solidFill>
            <a:schemeClr val="tx1"/>
          </a:solidFill>
          <a:latin typeface="Bookman Old Style" pitchFamily="18" charset="0"/>
        </a:defRPr>
      </a:lvl6pPr>
      <a:lvl7pPr marL="914400" algn="ctr" rtl="0" fontAlgn="base">
        <a:lnSpc>
          <a:spcPct val="90000"/>
        </a:lnSpc>
        <a:spcBef>
          <a:spcPct val="0"/>
        </a:spcBef>
        <a:spcAft>
          <a:spcPct val="0"/>
        </a:spcAft>
        <a:defRPr sz="3400" b="1">
          <a:solidFill>
            <a:schemeClr val="tx1"/>
          </a:solidFill>
          <a:latin typeface="Bookman Old Style" pitchFamily="18" charset="0"/>
        </a:defRPr>
      </a:lvl7pPr>
      <a:lvl8pPr marL="1371600" algn="ctr" rtl="0" fontAlgn="base">
        <a:lnSpc>
          <a:spcPct val="90000"/>
        </a:lnSpc>
        <a:spcBef>
          <a:spcPct val="0"/>
        </a:spcBef>
        <a:spcAft>
          <a:spcPct val="0"/>
        </a:spcAft>
        <a:defRPr sz="3400" b="1">
          <a:solidFill>
            <a:schemeClr val="tx1"/>
          </a:solidFill>
          <a:latin typeface="Bookman Old Style" pitchFamily="18" charset="0"/>
        </a:defRPr>
      </a:lvl8pPr>
      <a:lvl9pPr marL="1828800" algn="ctr" rtl="0" fontAlgn="base">
        <a:lnSpc>
          <a:spcPct val="90000"/>
        </a:lnSpc>
        <a:spcBef>
          <a:spcPct val="0"/>
        </a:spcBef>
        <a:spcAft>
          <a:spcPct val="0"/>
        </a:spcAft>
        <a:defRPr sz="3400" b="1">
          <a:solidFill>
            <a:schemeClr val="tx1"/>
          </a:solidFill>
          <a:latin typeface="Bookman Old Style" pitchFamily="18" charset="0"/>
        </a:defRPr>
      </a:lvl9pPr>
    </p:titleStyle>
    <p:bodyStyle>
      <a:lvl1pPr marL="228600" indent="-228600" algn="l" rtl="0" eaLnBrk="0" fontAlgn="base" hangingPunct="0">
        <a:lnSpc>
          <a:spcPct val="120000"/>
        </a:lnSpc>
        <a:spcBef>
          <a:spcPts val="1000"/>
        </a:spcBef>
        <a:spcAft>
          <a:spcPct val="0"/>
        </a:spcAft>
        <a:buFont typeface="Arial"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rtl="0" eaLnBrk="0" fontAlgn="base" hangingPunct="0">
        <a:lnSpc>
          <a:spcPct val="120000"/>
        </a:lnSpc>
        <a:spcBef>
          <a:spcPts val="500"/>
        </a:spcBef>
        <a:spcAft>
          <a:spcPct val="0"/>
        </a:spcAft>
        <a:buFont typeface="Arial" charset="0"/>
        <a:buChar char="•"/>
        <a:defRPr sz="2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rtl="0" eaLnBrk="0" fontAlgn="base" hangingPunct="0">
        <a:lnSpc>
          <a:spcPct val="120000"/>
        </a:lnSpc>
        <a:spcBef>
          <a:spcPts val="500"/>
        </a:spcBef>
        <a:spcAft>
          <a:spcPct val="0"/>
        </a:spcAft>
        <a:buFont typeface="Arial"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rtl="0" eaLnBrk="0" fontAlgn="base" hangingPunct="0">
        <a:lnSpc>
          <a:spcPct val="120000"/>
        </a:lnSpc>
        <a:spcBef>
          <a:spcPts val="500"/>
        </a:spcBef>
        <a:spcAft>
          <a:spcPct val="0"/>
        </a:spcAft>
        <a:buFont typeface="Arial"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rtl="0" eaLnBrk="0" fontAlgn="base" hangingPunct="0">
        <a:lnSpc>
          <a:spcPct val="120000"/>
        </a:lnSpc>
        <a:spcBef>
          <a:spcPts val="500"/>
        </a:spcBef>
        <a:spcAft>
          <a:spcPct val="0"/>
        </a:spcAft>
        <a:buFont typeface="Arial"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gif"/><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bbc.com/news/business-44295336"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06550" y="1039813"/>
            <a:ext cx="9002713" cy="2387600"/>
          </a:xfrm>
        </p:spPr>
        <p:txBody>
          <a:bodyPr/>
          <a:lstStyle/>
          <a:p>
            <a:pPr eaLnBrk="1" fontAlgn="auto" hangingPunct="1">
              <a:spcAft>
                <a:spcPts val="0"/>
              </a:spcAft>
              <a:defRPr/>
            </a:pPr>
            <a:r>
              <a:rPr lang="ru-RU" dirty="0" err="1"/>
              <a:t>Паління</a:t>
            </a:r>
            <a:r>
              <a:rPr lang="ru-RU" dirty="0"/>
              <a:t> шкодить </a:t>
            </a:r>
            <a:r>
              <a:rPr lang="ru-RU" dirty="0" err="1"/>
              <a:t>молоді</a:t>
            </a:r>
            <a:endParaRPr lang="ru-RU" dirty="0"/>
          </a:p>
        </p:txBody>
      </p:sp>
      <p:sp>
        <p:nvSpPr>
          <p:cNvPr id="3" name="Подзаголовок 2"/>
          <p:cNvSpPr>
            <a:spLocks noGrp="1"/>
          </p:cNvSpPr>
          <p:nvPr>
            <p:ph type="subTitle" idx="1"/>
          </p:nvPr>
        </p:nvSpPr>
        <p:spPr>
          <a:xfrm>
            <a:off x="1595438" y="3602038"/>
            <a:ext cx="9001125" cy="1655762"/>
          </a:xfrm>
        </p:spPr>
        <p:txBody>
          <a:bodyPr/>
          <a:lstStyle/>
          <a:p>
            <a:pPr eaLnBrk="1" fontAlgn="auto" hangingPunct="1">
              <a:spcAft>
                <a:spcPts val="0"/>
              </a:spcAft>
              <a:buFont typeface="Arial" panose="020B0604020202020204" pitchFamily="34" charset="0"/>
              <a:buNone/>
              <a:defRPr/>
            </a:pPr>
            <a:endParaRPr lang="ru-RU" dirty="0"/>
          </a:p>
        </p:txBody>
      </p:sp>
      <p:pic>
        <p:nvPicPr>
          <p:cNvPr id="19459" name="Рисунок 3"/>
          <p:cNvPicPr>
            <a:picLocks noChangeAspect="1"/>
          </p:cNvPicPr>
          <p:nvPr/>
        </p:nvPicPr>
        <p:blipFill>
          <a:blip r:embed="rId2"/>
          <a:srcRect/>
          <a:stretch>
            <a:fillRect/>
          </a:stretch>
        </p:blipFill>
        <p:spPr bwMode="auto">
          <a:xfrm>
            <a:off x="8178800" y="4327525"/>
            <a:ext cx="3473450" cy="2316163"/>
          </a:xfrm>
          <a:prstGeom prst="rect">
            <a:avLst/>
          </a:prstGeom>
          <a:noFill/>
          <a:ln w="9525">
            <a:noFill/>
            <a:miter lim="800000"/>
            <a:headEnd/>
            <a:tailEnd/>
          </a:ln>
        </p:spPr>
      </p:pic>
      <p:pic>
        <p:nvPicPr>
          <p:cNvPr id="19460" name="Рисунок 4"/>
          <p:cNvPicPr>
            <a:picLocks noChangeAspect="1"/>
          </p:cNvPicPr>
          <p:nvPr/>
        </p:nvPicPr>
        <p:blipFill>
          <a:blip r:embed="rId3"/>
          <a:srcRect/>
          <a:stretch>
            <a:fillRect/>
          </a:stretch>
        </p:blipFill>
        <p:spPr bwMode="auto">
          <a:xfrm>
            <a:off x="415925" y="28575"/>
            <a:ext cx="2357438" cy="2351088"/>
          </a:xfrm>
          <a:prstGeom prst="rect">
            <a:avLst/>
          </a:prstGeom>
          <a:noFill/>
          <a:ln w="9525">
            <a:noFill/>
            <a:miter lim="800000"/>
            <a:headEnd/>
            <a:tailEnd/>
          </a:ln>
        </p:spPr>
      </p:pic>
      <p:pic>
        <p:nvPicPr>
          <p:cNvPr id="19461" name="Рисунок 5"/>
          <p:cNvPicPr>
            <a:picLocks noChangeAspect="1"/>
          </p:cNvPicPr>
          <p:nvPr/>
        </p:nvPicPr>
        <p:blipFill>
          <a:blip r:embed="rId4"/>
          <a:srcRect/>
          <a:stretch>
            <a:fillRect/>
          </a:stretch>
        </p:blipFill>
        <p:spPr bwMode="auto">
          <a:xfrm>
            <a:off x="636588" y="4029075"/>
            <a:ext cx="3689350" cy="2457450"/>
          </a:xfrm>
          <a:prstGeom prst="rect">
            <a:avLst/>
          </a:prstGeom>
          <a:noFill/>
          <a:ln w="9525">
            <a:noFill/>
            <a:miter lim="800000"/>
            <a:headEnd/>
            <a:tailEnd/>
          </a:ln>
        </p:spPr>
      </p:pic>
      <p:pic>
        <p:nvPicPr>
          <p:cNvPr id="19462" name="Рисунок 6"/>
          <p:cNvPicPr>
            <a:picLocks noChangeAspect="1"/>
          </p:cNvPicPr>
          <p:nvPr/>
        </p:nvPicPr>
        <p:blipFill>
          <a:blip r:embed="rId5"/>
          <a:srcRect/>
          <a:stretch>
            <a:fillRect/>
          </a:stretch>
        </p:blipFill>
        <p:spPr bwMode="auto">
          <a:xfrm>
            <a:off x="8591550" y="387350"/>
            <a:ext cx="2962275" cy="1543050"/>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eaLnBrk="1" fontAlgn="auto" hangingPunct="1">
              <a:spcAft>
                <a:spcPts val="0"/>
              </a:spcAft>
              <a:defRPr/>
            </a:pPr>
            <a:r>
              <a:rPr lang="ru-RU" dirty="0">
                <a:effectLst/>
              </a:rPr>
              <a:t>СНЮС: БЕЗДИМНИЙ ТЮТЮН, ЯКИЙ НЕБЕЗПЕЧНІШИЙ СИГАРЕТ</a:t>
            </a:r>
            <a:br>
              <a:rPr lang="ru-RU" dirty="0">
                <a:effectLst/>
              </a:rPr>
            </a:br>
            <a:endParaRPr lang="ru-RU" dirty="0"/>
          </a:p>
        </p:txBody>
      </p:sp>
      <p:sp>
        <p:nvSpPr>
          <p:cNvPr id="28674" name="Объект 2"/>
          <p:cNvSpPr>
            <a:spLocks noGrp="1"/>
          </p:cNvSpPr>
          <p:nvPr>
            <p:ph idx="1"/>
          </p:nvPr>
        </p:nvSpPr>
        <p:spPr bwMode="auto">
          <a:xfrm>
            <a:off x="247650" y="1492250"/>
            <a:ext cx="11764963" cy="3119438"/>
          </a:xfrm>
        </p:spPr>
        <p:txBody>
          <a:bodyPr wrap="square" numCol="1" anchor="t" anchorCtr="0" compatLnSpc="1">
            <a:prstTxWarp prst="textNoShape">
              <a:avLst/>
            </a:prstTxWarp>
          </a:bodyPr>
          <a:lstStyle/>
          <a:p>
            <a:pPr eaLnBrk="1" hangingPunct="1"/>
            <a:r>
              <a:rPr lang="ru-RU" sz="2400" smtClean="0">
                <a:effectLst/>
              </a:rPr>
              <a:t>Сьогодні існує безліч різних видів наркотиків, які негативно впливають на психіку і фізичний стан людини. Нажаль, багато речовин, які зараз є у вільному доступі, є або наркотиками, або препаратами, що містять токсини. І одна з таких речовин іменується СНЮС. Що це таке? Багато хто вважає, що це відмінний замінник сигарет, який не зашкодить навіть підліткам. Звичайно, така думка – абсолютно помилкова. І саме через те, що люди не усвідомлюють справжньої проблеми, снюс поступово стає причиною багатьох захворювань і залежності.</a:t>
            </a:r>
          </a:p>
        </p:txBody>
      </p:sp>
      <p:pic>
        <p:nvPicPr>
          <p:cNvPr id="28675" name="Рисунок 3"/>
          <p:cNvPicPr>
            <a:picLocks noChangeAspect="1"/>
          </p:cNvPicPr>
          <p:nvPr/>
        </p:nvPicPr>
        <p:blipFill>
          <a:blip r:embed="rId2"/>
          <a:srcRect/>
          <a:stretch>
            <a:fillRect/>
          </a:stretch>
        </p:blipFill>
        <p:spPr bwMode="auto">
          <a:xfrm>
            <a:off x="0" y="4778375"/>
            <a:ext cx="3001963" cy="2079625"/>
          </a:xfrm>
          <a:prstGeom prst="rect">
            <a:avLst/>
          </a:prstGeom>
          <a:noFill/>
          <a:ln w="9525">
            <a:noFill/>
            <a:miter lim="800000"/>
            <a:headEnd/>
            <a:tailEnd/>
          </a:ln>
        </p:spPr>
      </p:pic>
      <p:pic>
        <p:nvPicPr>
          <p:cNvPr id="28676" name="Рисунок 4"/>
          <p:cNvPicPr>
            <a:picLocks noChangeAspect="1"/>
          </p:cNvPicPr>
          <p:nvPr/>
        </p:nvPicPr>
        <p:blipFill>
          <a:blip r:embed="rId3"/>
          <a:srcRect/>
          <a:stretch>
            <a:fillRect/>
          </a:stretch>
        </p:blipFill>
        <p:spPr bwMode="auto">
          <a:xfrm>
            <a:off x="3803650" y="4692650"/>
            <a:ext cx="4356100" cy="2165350"/>
          </a:xfrm>
          <a:prstGeom prst="rect">
            <a:avLst/>
          </a:prstGeom>
          <a:noFill/>
          <a:ln w="9525">
            <a:noFill/>
            <a:miter lim="800000"/>
            <a:headEnd/>
            <a:tailEnd/>
          </a:ln>
        </p:spPr>
      </p:pic>
      <p:pic>
        <p:nvPicPr>
          <p:cNvPr id="28677" name="Рисунок 5"/>
          <p:cNvPicPr>
            <a:picLocks noChangeAspect="1"/>
          </p:cNvPicPr>
          <p:nvPr/>
        </p:nvPicPr>
        <p:blipFill>
          <a:blip r:embed="rId4"/>
          <a:srcRect/>
          <a:stretch>
            <a:fillRect/>
          </a:stretch>
        </p:blipFill>
        <p:spPr bwMode="auto">
          <a:xfrm>
            <a:off x="8712200" y="4725988"/>
            <a:ext cx="3479800" cy="2132012"/>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wrap="square" numCol="1" anchorCtr="0" compatLnSpc="1">
            <a:prstTxWarp prst="textNoShape">
              <a:avLst/>
            </a:prstTxWarp>
          </a:bodyPr>
          <a:lstStyle/>
          <a:p>
            <a:pPr eaLnBrk="1" hangingPunct="1">
              <a:defRPr/>
            </a:pPr>
            <a:r>
              <a:rPr lang="ru-RU" sz="3000" cap="none" smtClean="0">
                <a:effectLst/>
              </a:rPr>
              <a:t>ЩО ТАКЕ СНЮС?</a:t>
            </a:r>
            <a:r>
              <a:rPr lang="ru-RU" sz="3000" b="0" cap="none" smtClean="0">
                <a:effectLst/>
              </a:rPr>
              <a:t/>
            </a:r>
            <a:br>
              <a:rPr lang="ru-RU" sz="3000" b="0" cap="none" smtClean="0">
                <a:effectLst/>
              </a:rPr>
            </a:br>
            <a:endParaRPr lang="ru-RU" sz="3000" cap="none" smtClean="0">
              <a:effectLst>
                <a:outerShdw blurRad="38100" dist="38100" dir="2700000" algn="tl">
                  <a:srgbClr val="2A5B7F"/>
                </a:outerShdw>
              </a:effectLst>
            </a:endParaRPr>
          </a:p>
        </p:txBody>
      </p:sp>
      <p:sp>
        <p:nvSpPr>
          <p:cNvPr id="29698" name="Объект 2"/>
          <p:cNvSpPr>
            <a:spLocks noGrp="1"/>
          </p:cNvSpPr>
          <p:nvPr>
            <p:ph idx="1"/>
          </p:nvPr>
        </p:nvSpPr>
        <p:spPr bwMode="auto">
          <a:xfrm>
            <a:off x="417513" y="1427163"/>
            <a:ext cx="11503025" cy="3270250"/>
          </a:xfrm>
        </p:spPr>
        <p:txBody>
          <a:bodyPr wrap="square" numCol="1" anchor="t" anchorCtr="0" compatLnSpc="1">
            <a:prstTxWarp prst="textNoShape">
              <a:avLst/>
            </a:prstTxWarp>
          </a:bodyPr>
          <a:lstStyle/>
          <a:p>
            <a:pPr eaLnBrk="1" hangingPunct="1"/>
            <a:r>
              <a:rPr lang="ru-RU" sz="2400" smtClean="0">
                <a:effectLst/>
              </a:rPr>
              <a:t>Снюсом називається бездимний тютюн, який роблять з подрібненого тютюнового листя. Вважається, що він нешкідливий, тому що просто обробляється сіллю і содою. Найбільше молодь підкуповує те, що снюс може продаватися у вигляді простих льодяників. У підлітковому середовищі снюс дуже популярний, оскільки діти впевнено вважають, що це не сигарети, а значить, вони не роблять нічого поганого. До того ж, снюс доступний для кожного, тому у багатьох підлітків навіть не з’являється думки про те, що він дійсно може їм нашкодити. </a:t>
            </a:r>
          </a:p>
        </p:txBody>
      </p:sp>
      <p:pic>
        <p:nvPicPr>
          <p:cNvPr id="29699" name="Рисунок 3"/>
          <p:cNvPicPr>
            <a:picLocks noChangeAspect="1"/>
          </p:cNvPicPr>
          <p:nvPr/>
        </p:nvPicPr>
        <p:blipFill>
          <a:blip r:embed="rId2"/>
          <a:srcRect/>
          <a:stretch>
            <a:fillRect/>
          </a:stretch>
        </p:blipFill>
        <p:spPr bwMode="auto">
          <a:xfrm>
            <a:off x="914400" y="4927600"/>
            <a:ext cx="2870200" cy="1930400"/>
          </a:xfrm>
          <a:prstGeom prst="rect">
            <a:avLst/>
          </a:prstGeom>
          <a:noFill/>
          <a:ln w="9525">
            <a:noFill/>
            <a:miter lim="800000"/>
            <a:headEnd/>
            <a:tailEnd/>
          </a:ln>
        </p:spPr>
      </p:pic>
      <p:pic>
        <p:nvPicPr>
          <p:cNvPr id="29700" name="Рисунок 4"/>
          <p:cNvPicPr>
            <a:picLocks noChangeAspect="1"/>
          </p:cNvPicPr>
          <p:nvPr/>
        </p:nvPicPr>
        <p:blipFill>
          <a:blip r:embed="rId3"/>
          <a:srcRect/>
          <a:stretch>
            <a:fillRect/>
          </a:stretch>
        </p:blipFill>
        <p:spPr bwMode="auto">
          <a:xfrm>
            <a:off x="4292600" y="4911725"/>
            <a:ext cx="3595688" cy="1946275"/>
          </a:xfrm>
          <a:prstGeom prst="rect">
            <a:avLst/>
          </a:prstGeom>
          <a:noFill/>
          <a:ln w="9525">
            <a:noFill/>
            <a:miter lim="800000"/>
            <a:headEnd/>
            <a:tailEnd/>
          </a:ln>
        </p:spPr>
      </p:pic>
      <p:pic>
        <p:nvPicPr>
          <p:cNvPr id="29701" name="Рисунок 5"/>
          <p:cNvPicPr>
            <a:picLocks noChangeAspect="1"/>
          </p:cNvPicPr>
          <p:nvPr/>
        </p:nvPicPr>
        <p:blipFill>
          <a:blip r:embed="rId4"/>
          <a:srcRect/>
          <a:stretch>
            <a:fillRect/>
          </a:stretch>
        </p:blipFill>
        <p:spPr bwMode="auto">
          <a:xfrm>
            <a:off x="8396288" y="4822825"/>
            <a:ext cx="3546475" cy="2035175"/>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eaLnBrk="1" fontAlgn="auto" hangingPunct="1">
              <a:spcAft>
                <a:spcPts val="0"/>
              </a:spcAft>
              <a:defRPr/>
            </a:pPr>
            <a:r>
              <a:rPr lang="ru-RU" dirty="0">
                <a:effectLst/>
              </a:rPr>
              <a:t>СНЮС, ЯК ПРИЧИНА РАКУ ГУБИ І ІНШИХ ЗАХВОРЮВАНЬ</a:t>
            </a:r>
            <a:br>
              <a:rPr lang="ru-RU" dirty="0">
                <a:effectLst/>
              </a:rPr>
            </a:br>
            <a:endParaRPr lang="ru-RU" dirty="0"/>
          </a:p>
        </p:txBody>
      </p:sp>
      <p:sp>
        <p:nvSpPr>
          <p:cNvPr id="3" name="Объект 2"/>
          <p:cNvSpPr>
            <a:spLocks noGrp="1"/>
          </p:cNvSpPr>
          <p:nvPr>
            <p:ph idx="1"/>
          </p:nvPr>
        </p:nvSpPr>
        <p:spPr/>
        <p:txBody>
          <a:bodyPr wrap="square" numCol="1" anchor="t" anchorCtr="0" compatLnSpc="1">
            <a:prstTxWarp prst="textNoShape">
              <a:avLst/>
            </a:prstTxWarp>
          </a:bodyPr>
          <a:lstStyle/>
          <a:p>
            <a:pPr eaLnBrk="1" hangingPunct="1">
              <a:lnSpc>
                <a:spcPct val="110000"/>
              </a:lnSpc>
              <a:defRPr/>
            </a:pPr>
            <a:r>
              <a:rPr lang="ru-RU" sz="2400" smtClean="0">
                <a:effectLst/>
              </a:rPr>
              <a:t>Якщо говорити про вплив цього бездимного тютюну на дитячий організм, то відразу ж варто відзначити, що він часто викликає залежність і звикання. Також снюс може викликати і алергічні реакції. До того ж, через вплив снюса на ще повністю не сформований підлітковий організм часто страждає репродуктивна система. Це призводить до підвищення рівня ризику розвитку безпліддя або можливих відхилень у майбутніх дітей.</a:t>
            </a:r>
          </a:p>
          <a:p>
            <a:pPr eaLnBrk="1" hangingPunct="1">
              <a:lnSpc>
                <a:spcPct val="110000"/>
              </a:lnSpc>
              <a:defRPr/>
            </a:pPr>
            <a:r>
              <a:rPr lang="ru-RU" sz="2400" smtClean="0">
                <a:effectLst/>
              </a:rPr>
              <a:t>А ще через вживання снюса може сповільнитися як фізичний, так і розумовий розвиток дитини. Якщо підліток вживає снюс регулярно, у нього нерідко виникають проблеми із запам’ятовуванням, точністю реакцій. Також у деяких дітей підвищується агресивність.</a:t>
            </a:r>
            <a:endParaRPr lang="ru-RU" sz="2400" smtClean="0">
              <a:effectLst>
                <a:outerShdw blurRad="38100" dist="38100" dir="2700000" algn="tl">
                  <a:srgbClr val="2A5B7F"/>
                </a:outerShdw>
              </a:effectLst>
            </a:endParaRPr>
          </a:p>
        </p:txBody>
      </p:sp>
    </p:spTree>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dirty="0" err="1"/>
              <a:t>вплив</a:t>
            </a:r>
            <a:r>
              <a:rPr lang="ru-RU" dirty="0"/>
              <a:t> тютюну на </a:t>
            </a:r>
            <a:r>
              <a:rPr lang="ru-RU" dirty="0" err="1"/>
              <a:t>організм</a:t>
            </a:r>
            <a:r>
              <a:rPr lang="ru-RU" dirty="0"/>
              <a:t> </a:t>
            </a:r>
            <a:r>
              <a:rPr lang="ru-RU" dirty="0" err="1"/>
              <a:t>людини</a:t>
            </a:r>
            <a:endParaRPr lang="ru-RU" dirty="0"/>
          </a:p>
        </p:txBody>
      </p:sp>
      <p:pic>
        <p:nvPicPr>
          <p:cNvPr id="31746" name="Объект 3"/>
          <p:cNvPicPr>
            <a:picLocks noGrp="1" noChangeAspect="1"/>
          </p:cNvPicPr>
          <p:nvPr>
            <p:ph idx="1"/>
          </p:nvPr>
        </p:nvPicPr>
        <p:blipFill>
          <a:blip r:embed="rId2"/>
          <a:srcRect/>
          <a:stretch>
            <a:fillRect/>
          </a:stretch>
        </p:blipFill>
        <p:spPr bwMode="auto">
          <a:xfrm>
            <a:off x="1330325" y="1746250"/>
            <a:ext cx="9364663" cy="4792663"/>
          </a:xfrm>
        </p:spPr>
      </p:pic>
    </p:spTree>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endParaRPr lang="ru-RU"/>
          </a:p>
        </p:txBody>
      </p:sp>
      <p:pic>
        <p:nvPicPr>
          <p:cNvPr id="32770" name="Объект 3"/>
          <p:cNvPicPr>
            <a:picLocks noGrp="1" noChangeAspect="1"/>
          </p:cNvPicPr>
          <p:nvPr>
            <p:ph idx="1"/>
          </p:nvPr>
        </p:nvPicPr>
        <p:blipFill>
          <a:blip r:embed="rId2"/>
          <a:srcRect/>
          <a:stretch>
            <a:fillRect/>
          </a:stretch>
        </p:blipFill>
        <p:spPr bwMode="auto">
          <a:xfrm>
            <a:off x="0" y="0"/>
            <a:ext cx="12192000" cy="6858000"/>
          </a:xfrm>
        </p:spPr>
      </p:pic>
    </p:spTree>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endParaRPr lang="ru-RU"/>
          </a:p>
        </p:txBody>
      </p:sp>
      <p:pic>
        <p:nvPicPr>
          <p:cNvPr id="33794" name="Объект 3"/>
          <p:cNvPicPr>
            <a:picLocks noGrp="1" noChangeAspect="1"/>
          </p:cNvPicPr>
          <p:nvPr>
            <p:ph idx="1"/>
          </p:nvPr>
        </p:nvPicPr>
        <p:blipFill>
          <a:blip r:embed="rId2"/>
          <a:srcRect/>
          <a:stretch>
            <a:fillRect/>
          </a:stretch>
        </p:blipFill>
        <p:spPr bwMode="auto">
          <a:xfrm>
            <a:off x="484188" y="415925"/>
            <a:ext cx="11083925" cy="6207125"/>
          </a:xfrm>
        </p:spPr>
      </p:pic>
    </p:spTree>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336550"/>
            <a:ext cx="10353675" cy="573088"/>
          </a:xfrm>
        </p:spPr>
        <p:txBody>
          <a:bodyPr wrap="square" numCol="1" anchorCtr="0" compatLnSpc="1">
            <a:prstTxWarp prst="textNoShape">
              <a:avLst/>
            </a:prstTxWarp>
          </a:bodyPr>
          <a:lstStyle/>
          <a:p>
            <a:pPr eaLnBrk="1" hangingPunct="1">
              <a:defRPr/>
            </a:pPr>
            <a:r>
              <a:rPr lang="ru-RU" sz="3000" cap="none" smtClean="0">
                <a:effectLst/>
              </a:rPr>
              <a:t>5 ПРИЧИН НЕ КУРИТИ СИГАРЕТИ</a:t>
            </a:r>
            <a:br>
              <a:rPr lang="ru-RU" sz="3000" cap="none" smtClean="0">
                <a:effectLst/>
              </a:rPr>
            </a:br>
            <a:endParaRPr lang="ru-RU" sz="3000" cap="none" smtClean="0">
              <a:effectLst>
                <a:outerShdw blurRad="38100" dist="38100" dir="2700000" algn="tl">
                  <a:srgbClr val="2A5B7F"/>
                </a:outerShdw>
              </a:effectLst>
            </a:endParaRPr>
          </a:p>
        </p:txBody>
      </p:sp>
      <p:sp>
        <p:nvSpPr>
          <p:cNvPr id="34818" name="Объект 2"/>
          <p:cNvSpPr>
            <a:spLocks noGrp="1"/>
          </p:cNvSpPr>
          <p:nvPr>
            <p:ph idx="1"/>
          </p:nvPr>
        </p:nvSpPr>
        <p:spPr bwMode="auto">
          <a:xfrm>
            <a:off x="287338" y="781050"/>
            <a:ext cx="11904662" cy="5675313"/>
          </a:xfrm>
        </p:spPr>
        <p:txBody>
          <a:bodyPr wrap="square" numCol="1" anchor="t" anchorCtr="0" compatLnSpc="1">
            <a:prstTxWarp prst="textNoShape">
              <a:avLst/>
            </a:prstTxWarp>
          </a:bodyPr>
          <a:lstStyle/>
          <a:p>
            <a:pPr eaLnBrk="1" hangingPunct="1">
              <a:lnSpc>
                <a:spcPct val="110000"/>
              </a:lnSpc>
            </a:pPr>
            <a:r>
              <a:rPr lang="ru-RU" sz="2400" b="1" smtClean="0">
                <a:effectLst/>
              </a:rPr>
              <a:t>1. ЖИТИ ДОВШЕ</a:t>
            </a:r>
            <a:r>
              <a:rPr lang="ru-RU" sz="2400" b="1" smtClean="0">
                <a:effectLst/>
                <a:latin typeface="Arial" charset="0"/>
              </a:rPr>
              <a:t>                                                                                                         </a:t>
            </a:r>
            <a:r>
              <a:rPr lang="ru-RU" sz="2400" smtClean="0">
                <a:effectLst/>
              </a:rPr>
              <a:t>За даними Всесвітньої організації охорони здоров’я тютюн вбиває майже половину тих, хто курить. Щороку внаслідок куріння помирає майже 7 мільйонів людей у всьому світі. Понад 6 мільйонів із них – це курці або колишні курці, а 890 тисяч – люди, які є пасивними курцями.  </a:t>
            </a:r>
          </a:p>
          <a:p>
            <a:pPr eaLnBrk="1" hangingPunct="1">
              <a:lnSpc>
                <a:spcPct val="110000"/>
              </a:lnSpc>
            </a:pPr>
            <a:r>
              <a:rPr lang="ru-RU" sz="2400" b="1" smtClean="0">
                <a:effectLst/>
              </a:rPr>
              <a:t>2. УНИКНУТИ НЕБЕЗПЕЧНИХ ХВОРОБ</a:t>
            </a:r>
            <a:r>
              <a:rPr lang="ru-RU" sz="2400" b="1" smtClean="0">
                <a:effectLst/>
                <a:latin typeface="Arial" charset="0"/>
              </a:rPr>
              <a:t>                                                                                      </a:t>
            </a:r>
            <a:r>
              <a:rPr lang="ru-RU" sz="2400" smtClean="0">
                <a:effectLst/>
              </a:rPr>
              <a:t>Курніння може спровокувати астму та хвороби дихальних шляхів, коронарну хворобу серця, інфаркт, інсульт, захворювання судин, аневризму аорти.</a:t>
            </a:r>
          </a:p>
          <a:p>
            <a:pPr eaLnBrk="1" hangingPunct="1">
              <a:lnSpc>
                <a:spcPct val="110000"/>
              </a:lnSpc>
            </a:pPr>
            <a:r>
              <a:rPr lang="ru-RU" sz="2400" smtClean="0">
                <a:effectLst/>
              </a:rPr>
              <a:t>Куріння також може стати причиною онкологічних захворювань. Пухлини, що з’являються внаслідок куріння, найчастіше уражають ротову порожнину, гортань, стравохід, трахею, бронхи, легені, шлунок, підшлункову залозу, нирки, товсту кишку, сечовий міхур, шийку матки та спинний мозок.</a:t>
            </a:r>
          </a:p>
          <a:p>
            <a:pPr eaLnBrk="1" hangingPunct="1">
              <a:lnSpc>
                <a:spcPct val="110000"/>
              </a:lnSpc>
            </a:pPr>
            <a:r>
              <a:rPr lang="ru-RU" sz="2400" smtClean="0">
                <a:effectLst/>
              </a:rPr>
              <a:t>Внаслідок куріння також може розвинутись остеопороз, катаракта та сліпота, парадонтози.</a:t>
            </a:r>
          </a:p>
          <a:p>
            <a:pPr eaLnBrk="1" hangingPunct="1">
              <a:lnSpc>
                <a:spcPct val="110000"/>
              </a:lnSpc>
            </a:pPr>
            <a:endParaRPr lang="ru-RU" sz="2400" smtClean="0">
              <a:effectLst/>
            </a:endParaRPr>
          </a:p>
        </p:txBody>
      </p:sp>
    </p:spTree>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Заголовок 1"/>
          <p:cNvSpPr>
            <a:spLocks noGrp="1"/>
          </p:cNvSpPr>
          <p:nvPr>
            <p:ph idx="1"/>
          </p:nvPr>
        </p:nvSpPr>
        <p:spPr bwMode="auto">
          <a:xfrm>
            <a:off x="365125" y="247650"/>
            <a:ext cx="11464925" cy="6610350"/>
          </a:xfrm>
        </p:spPr>
        <p:txBody>
          <a:bodyPr wrap="square" numCol="1" anchor="t" anchorCtr="0" compatLnSpc="1">
            <a:prstTxWarp prst="textNoShape">
              <a:avLst/>
            </a:prstTxWarp>
          </a:bodyPr>
          <a:lstStyle/>
          <a:p>
            <a:pPr eaLnBrk="1" hangingPunct="1"/>
            <a:r>
              <a:rPr lang="ru-RU" sz="2400" b="1" smtClean="0">
                <a:effectLst/>
              </a:rPr>
              <a:t>3. ЗБЕРЕГТИ КОШТИ</a:t>
            </a:r>
            <a:r>
              <a:rPr lang="ru-RU" sz="2400" b="1" smtClean="0">
                <a:effectLst/>
                <a:latin typeface="Arial" charset="0"/>
              </a:rPr>
              <a:t>                                                                                                            </a:t>
            </a:r>
            <a:r>
              <a:rPr lang="ru-RU" sz="2400" smtClean="0">
                <a:effectLst/>
              </a:rPr>
              <a:t>Людина, яка викурює пачку сигарет щодня, щороку витрачає понад 8 тис грн. Тож відмова від куріння – це можливість витрачати кошти на більш потрібні і корисні речі.</a:t>
            </a:r>
          </a:p>
          <a:p>
            <a:pPr eaLnBrk="1" hangingPunct="1"/>
            <a:r>
              <a:rPr lang="ru-RU" sz="2400" b="1" smtClean="0">
                <a:effectLst/>
              </a:rPr>
              <a:t>4. ЗБЕРЕГТИ ЗДОРОВ’Я РІДНИХ</a:t>
            </a:r>
            <a:r>
              <a:rPr lang="ru-RU" sz="2400" b="1" smtClean="0">
                <a:effectLst/>
                <a:latin typeface="Arial" charset="0"/>
              </a:rPr>
              <a:t>                                                                               </a:t>
            </a:r>
            <a:r>
              <a:rPr lang="ru-RU" sz="2400" smtClean="0">
                <a:effectLst/>
              </a:rPr>
              <a:t>Пасивне куріння є також небезпечним. У дорослих, які не курять самі, але вдихають тютюновий дим, він викликає серйозні серцево-судинні та респіраторні захворювання, зокрема, ішемічну хворобу серця та рак легенів. У немовлят він може викликати раптову смерть.</a:t>
            </a:r>
          </a:p>
          <a:p>
            <a:pPr eaLnBrk="1" hangingPunct="1"/>
            <a:r>
              <a:rPr lang="ru-RU" sz="2400" b="1" smtClean="0">
                <a:effectLst/>
              </a:rPr>
              <a:t>5. ПОКРАЩИТИ ЗОВНІШНІЙ ВИГЛЯД ТА ПОКРАЩИТИ ЯКІСТЬ ЖИТТЯ</a:t>
            </a:r>
            <a:r>
              <a:rPr lang="ru-RU" sz="2400" b="1" smtClean="0">
                <a:effectLst/>
                <a:latin typeface="Arial" charset="0"/>
              </a:rPr>
              <a:t>                 </a:t>
            </a:r>
            <a:r>
              <a:rPr lang="ru-RU" sz="2400" smtClean="0">
                <a:effectLst/>
              </a:rPr>
              <a:t>Куріння негативно впливає на зовнішній вигляд: шкіра стає сухою і з’являються зморшки, набуває сіруватого кольору, кінчики пальців та зуби стають жовтуватими. Крім того, коли ви кинете курити, ваше дихання стане чистішим, відчуття смаку та запаху покращаться,  а займатись фізичними вправами стане легше.</a:t>
            </a:r>
          </a:p>
          <a:p>
            <a:pPr eaLnBrk="1" hangingPunct="1"/>
            <a:endParaRPr lang="ru-RU" sz="2400" smtClean="0">
              <a:effectLst/>
            </a:endParaRPr>
          </a:p>
        </p:txBody>
      </p:sp>
    </p:spTree>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0"/>
            <a:ext cx="10353675" cy="1412875"/>
          </a:xfrm>
        </p:spPr>
        <p:txBody>
          <a:bodyPr/>
          <a:lstStyle/>
          <a:p>
            <a:pPr eaLnBrk="1" fontAlgn="auto" hangingPunct="1">
              <a:spcAft>
                <a:spcPts val="0"/>
              </a:spcAft>
              <a:defRPr/>
            </a:pPr>
            <a:r>
              <a:rPr lang="ru-RU" b="0" dirty="0" err="1">
                <a:effectLst/>
              </a:rPr>
              <a:t>Чому</a:t>
            </a:r>
            <a:r>
              <a:rPr lang="ru-RU" b="0" dirty="0">
                <a:effectLst/>
              </a:rPr>
              <a:t> </a:t>
            </a:r>
            <a:r>
              <a:rPr lang="ru-RU" b="0" dirty="0" err="1">
                <a:effectLst/>
              </a:rPr>
              <a:t>варто</a:t>
            </a:r>
            <a:r>
              <a:rPr lang="ru-RU" b="0" dirty="0">
                <a:effectLst/>
              </a:rPr>
              <a:t> </a:t>
            </a:r>
            <a:r>
              <a:rPr lang="ru-RU" b="0" dirty="0" err="1">
                <a:effectLst/>
              </a:rPr>
              <a:t>кинути</a:t>
            </a:r>
            <a:r>
              <a:rPr lang="ru-RU" b="0" dirty="0">
                <a:effectLst/>
              </a:rPr>
              <a:t> </a:t>
            </a:r>
            <a:r>
              <a:rPr lang="ru-RU" b="0" dirty="0" err="1">
                <a:effectLst/>
              </a:rPr>
              <a:t>курити</a:t>
            </a:r>
            <a:r>
              <a:rPr lang="ru-RU" b="0" dirty="0">
                <a:effectLst/>
              </a:rPr>
              <a:t>?</a:t>
            </a:r>
            <a:endParaRPr lang="ru-RU" dirty="0"/>
          </a:p>
        </p:txBody>
      </p:sp>
      <p:sp>
        <p:nvSpPr>
          <p:cNvPr id="3" name="Объект 2"/>
          <p:cNvSpPr>
            <a:spLocks noGrp="1"/>
          </p:cNvSpPr>
          <p:nvPr>
            <p:ph idx="1"/>
          </p:nvPr>
        </p:nvSpPr>
        <p:spPr>
          <a:xfrm>
            <a:off x="914400" y="984250"/>
            <a:ext cx="10353675" cy="4003675"/>
          </a:xfrm>
        </p:spPr>
        <p:txBody>
          <a:bodyPr wrap="square" numCol="1" anchor="t" anchorCtr="0" compatLnSpc="1">
            <a:prstTxWarp prst="textNoShape">
              <a:avLst/>
            </a:prstTxWarp>
          </a:bodyPr>
          <a:lstStyle/>
          <a:p>
            <a:pPr eaLnBrk="1" hangingPunct="1">
              <a:defRPr/>
            </a:pPr>
            <a:r>
              <a:rPr lang="ru-RU" smtClean="0">
                <a:effectLst/>
              </a:rPr>
              <a:t>КУРІННЯ не для тих, хто бажає жити довго й щасливо. Ймовірно, що кожна друга людина, яка протягом довгого часу палить, зрештою помре від наслідків куріння. Генеральний директор Всесвітньої організації охорони здоров’я (ВООЗ) заявила: «Цигарка... це хитрий виріб, котрий, перш ніж убити, постачає в організм людини таку кількість нікотину, щоб тримати її в залежності все життя».</a:t>
            </a:r>
          </a:p>
          <a:p>
            <a:pPr eaLnBrk="1" hangingPunct="1">
              <a:defRPr/>
            </a:pPr>
            <a:r>
              <a:rPr lang="ru-RU" smtClean="0">
                <a:effectLst/>
              </a:rPr>
              <a:t>Отже, однією з причин</a:t>
            </a:r>
            <a:r>
              <a:rPr lang="ru-RU" smtClean="0">
                <a:effectLst/>
                <a:latin typeface="Arial" charset="0"/>
              </a:rPr>
              <a:t> </a:t>
            </a:r>
            <a:r>
              <a:rPr lang="ru-RU" smtClean="0">
                <a:effectLst/>
              </a:rPr>
              <a:t>чому слід позбутися цієї звички є те, що куріння тютюну </a:t>
            </a:r>
            <a:r>
              <a:rPr lang="ru-RU" smtClean="0">
                <a:effectLst/>
                <a:latin typeface="Arial" charset="0"/>
              </a:rPr>
              <a:t>-</a:t>
            </a:r>
            <a:r>
              <a:rPr lang="ru-RU" smtClean="0">
                <a:effectLst/>
              </a:rPr>
              <a:t> небезпека здоров’я і життя. З палінням пов’язано понад 25 хвороб, які становлять загрозу життю. Наприклад, воно є основним чинником серцевого нападу, інсульту, хронічного бронхіту, емфіземи, різних видів раку, особливо раку легенів.</a:t>
            </a:r>
          </a:p>
          <a:p>
            <a:pPr eaLnBrk="1" hangingPunct="1">
              <a:defRPr/>
            </a:pPr>
            <a:endParaRPr lang="ru-RU" smtClean="0">
              <a:effectLst>
                <a:outerShdw blurRad="38100" dist="38100" dir="2700000" algn="tl">
                  <a:srgbClr val="2A5B7F"/>
                </a:outerShdw>
              </a:effectLst>
            </a:endParaRPr>
          </a:p>
        </p:txBody>
      </p:sp>
      <p:pic>
        <p:nvPicPr>
          <p:cNvPr id="36867" name="Рисунок 3"/>
          <p:cNvPicPr>
            <a:picLocks noChangeAspect="1"/>
          </p:cNvPicPr>
          <p:nvPr/>
        </p:nvPicPr>
        <p:blipFill>
          <a:blip r:embed="rId2"/>
          <a:srcRect/>
          <a:stretch>
            <a:fillRect/>
          </a:stretch>
        </p:blipFill>
        <p:spPr bwMode="auto">
          <a:xfrm>
            <a:off x="8248650" y="4627563"/>
            <a:ext cx="3019425" cy="2063750"/>
          </a:xfrm>
          <a:prstGeom prst="rect">
            <a:avLst/>
          </a:prstGeom>
          <a:noFill/>
          <a:ln w="9525">
            <a:noFill/>
            <a:miter lim="800000"/>
            <a:headEnd/>
            <a:tailEnd/>
          </a:ln>
        </p:spPr>
      </p:pic>
      <p:pic>
        <p:nvPicPr>
          <p:cNvPr id="36868" name="Рисунок 4"/>
          <p:cNvPicPr>
            <a:picLocks noChangeAspect="1"/>
          </p:cNvPicPr>
          <p:nvPr/>
        </p:nvPicPr>
        <p:blipFill>
          <a:blip r:embed="rId3"/>
          <a:srcRect/>
          <a:stretch>
            <a:fillRect/>
          </a:stretch>
        </p:blipFill>
        <p:spPr bwMode="auto">
          <a:xfrm>
            <a:off x="4454525" y="4760913"/>
            <a:ext cx="2914650" cy="1930400"/>
          </a:xfrm>
          <a:prstGeom prst="rect">
            <a:avLst/>
          </a:prstGeom>
          <a:noFill/>
          <a:ln w="9525">
            <a:noFill/>
            <a:miter lim="800000"/>
            <a:headEnd/>
            <a:tailEnd/>
          </a:ln>
        </p:spPr>
      </p:pic>
      <p:pic>
        <p:nvPicPr>
          <p:cNvPr id="36869" name="Рисунок 5"/>
          <p:cNvPicPr>
            <a:picLocks noChangeAspect="1"/>
          </p:cNvPicPr>
          <p:nvPr/>
        </p:nvPicPr>
        <p:blipFill>
          <a:blip r:embed="rId4"/>
          <a:srcRect/>
          <a:stretch>
            <a:fillRect/>
          </a:stretch>
        </p:blipFill>
        <p:spPr bwMode="auto">
          <a:xfrm>
            <a:off x="914400" y="4943475"/>
            <a:ext cx="2297113" cy="1566863"/>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wrap="square" numCol="1" anchorCtr="0" compatLnSpc="1">
            <a:prstTxWarp prst="textNoShape">
              <a:avLst/>
            </a:prstTxWarp>
          </a:bodyPr>
          <a:lstStyle/>
          <a:p>
            <a:pPr eaLnBrk="1" hangingPunct="1">
              <a:defRPr/>
            </a:pPr>
            <a:r>
              <a:rPr lang="ru-RU" sz="3000" cap="none" smtClean="0">
                <a:effectLst/>
              </a:rPr>
              <a:t>ЯКЩО НЕ ВДАЄТЬСЯ КИНУТИ КУРИТИ</a:t>
            </a:r>
            <a:br>
              <a:rPr lang="ru-RU" sz="3000" cap="none" smtClean="0">
                <a:effectLst/>
              </a:rPr>
            </a:br>
            <a:endParaRPr lang="ru-RU" sz="3000" cap="none" smtClean="0">
              <a:effectLst>
                <a:outerShdw blurRad="38100" dist="38100" dir="2700000" algn="tl">
                  <a:srgbClr val="2A5B7F"/>
                </a:outerShdw>
              </a:effectLst>
            </a:endParaRPr>
          </a:p>
        </p:txBody>
      </p:sp>
      <p:sp>
        <p:nvSpPr>
          <p:cNvPr id="3" name="Объект 2"/>
          <p:cNvSpPr>
            <a:spLocks noGrp="1"/>
          </p:cNvSpPr>
          <p:nvPr>
            <p:ph idx="1"/>
          </p:nvPr>
        </p:nvSpPr>
        <p:spPr>
          <a:xfrm>
            <a:off x="390525" y="2095500"/>
            <a:ext cx="11347450" cy="4762500"/>
          </a:xfrm>
        </p:spPr>
        <p:txBody>
          <a:bodyPr wrap="square" numCol="1" anchor="t" anchorCtr="0" compatLnSpc="1">
            <a:prstTxWarp prst="textNoShape">
              <a:avLst/>
            </a:prstTxWarp>
          </a:bodyPr>
          <a:lstStyle/>
          <a:p>
            <a:pPr eaLnBrk="1" hangingPunct="1">
              <a:defRPr/>
            </a:pPr>
            <a:r>
              <a:rPr lang="ru-RU" sz="2400" smtClean="0">
                <a:effectLst/>
              </a:rPr>
              <a:t>Кинути курити може кожен, незалежно від віку чи стажу куріння. Навіть якщо ви є затятим курцем, це не є перешкодою. Просто вам доведеться докласти трохи більше зусиль.</a:t>
            </a:r>
          </a:p>
          <a:p>
            <a:pPr eaLnBrk="1" hangingPunct="1">
              <a:defRPr/>
            </a:pPr>
            <a:r>
              <a:rPr lang="ru-RU" sz="2400" smtClean="0">
                <a:effectLst/>
              </a:rPr>
              <a:t>Насправді лише невеликий відсоток людей може кинути курити з першого разу – більшості людей потрібно декілька спроб. У цьому немає абсолютно нічого страшного, адже в процесі ви напрацьовуєте досвід, який вам допоможе при наступній спробі. Тому, якщо ви кинули, але зірвалися, не засмучуйтеся та не розцінюйте це як невдачу. Пробуйте знову, і у вас обов’язково вийде.</a:t>
            </a:r>
            <a:endParaRPr lang="ru-RU" sz="2400" smtClean="0">
              <a:effectLst>
                <a:outerShdw blurRad="38100" dist="38100" dir="2700000" algn="tl">
                  <a:srgbClr val="2A5B7F"/>
                </a:outerShdw>
              </a:effectLst>
            </a:endParaRPr>
          </a:p>
        </p:txBody>
      </p:sp>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wrap="square" numCol="1" anchorCtr="0" compatLnSpc="1">
            <a:prstTxWarp prst="textNoShape">
              <a:avLst/>
            </a:prstTxWarp>
          </a:bodyPr>
          <a:lstStyle/>
          <a:p>
            <a:pPr eaLnBrk="1" hangingPunct="1">
              <a:defRPr/>
            </a:pPr>
            <a:endParaRPr lang="ru-RU" sz="3000" cap="none" smtClean="0">
              <a:effectLst>
                <a:outerShdw blurRad="38100" dist="38100" dir="2700000" algn="tl">
                  <a:srgbClr val="2A5B7F"/>
                </a:outerShdw>
              </a:effectLst>
            </a:endParaRPr>
          </a:p>
        </p:txBody>
      </p:sp>
      <p:sp>
        <p:nvSpPr>
          <p:cNvPr id="3" name="Объект 2"/>
          <p:cNvSpPr>
            <a:spLocks noGrp="1"/>
          </p:cNvSpPr>
          <p:nvPr>
            <p:ph idx="1"/>
          </p:nvPr>
        </p:nvSpPr>
        <p:spPr>
          <a:xfrm>
            <a:off x="539750" y="169863"/>
            <a:ext cx="10909300" cy="4479925"/>
          </a:xfrm>
        </p:spPr>
        <p:txBody>
          <a:bodyPr wrap="square" numCol="1" anchor="t" anchorCtr="0" compatLnSpc="1">
            <a:prstTxWarp prst="textNoShape">
              <a:avLst/>
            </a:prstTxWarp>
          </a:bodyPr>
          <a:lstStyle/>
          <a:p>
            <a:pPr eaLnBrk="1" hangingPunct="1">
              <a:defRPr/>
            </a:pPr>
            <a:r>
              <a:rPr lang="ru-RU" sz="2800" smtClean="0">
                <a:effectLst>
                  <a:outerShdw blurRad="38100" dist="38100" dir="2700000" algn="tl">
                    <a:srgbClr val="2A5B7F"/>
                  </a:outerShdw>
                </a:effectLst>
              </a:rPr>
              <a:t>Щодня біля 80.000-100.000 молодих людей в усьому світі стають жертвами нікотинової залежності. Якщо сучасні тенденції триватимуть, 250 мільйонів теперішніх дітей загинуть від захворювань, пов’язаних із споживанням тютюнових виробів. Сьогодні у світі паління є єдиною причиною смерті, яку найлегше запобігти. Якщо негайно не зупинити утворення нової генерації курців, це щороку призводитиме до більш ніж 8 мільйонів смертей, починаючи з 2030 р. </a:t>
            </a:r>
          </a:p>
        </p:txBody>
      </p:sp>
      <p:pic>
        <p:nvPicPr>
          <p:cNvPr id="20483" name="Рисунок 3"/>
          <p:cNvPicPr>
            <a:picLocks noChangeAspect="1"/>
          </p:cNvPicPr>
          <p:nvPr/>
        </p:nvPicPr>
        <p:blipFill>
          <a:blip r:embed="rId2"/>
          <a:srcRect/>
          <a:stretch>
            <a:fillRect/>
          </a:stretch>
        </p:blipFill>
        <p:spPr bwMode="auto">
          <a:xfrm>
            <a:off x="8099425" y="4324350"/>
            <a:ext cx="3389313" cy="2436813"/>
          </a:xfrm>
          <a:prstGeom prst="rect">
            <a:avLst/>
          </a:prstGeom>
          <a:noFill/>
          <a:ln w="9525">
            <a:noFill/>
            <a:miter lim="800000"/>
            <a:headEnd/>
            <a:tailEnd/>
          </a:ln>
        </p:spPr>
      </p:pic>
      <p:pic>
        <p:nvPicPr>
          <p:cNvPr id="20484" name="Рисунок 4"/>
          <p:cNvPicPr>
            <a:picLocks noChangeAspect="1"/>
          </p:cNvPicPr>
          <p:nvPr/>
        </p:nvPicPr>
        <p:blipFill>
          <a:blip r:embed="rId3"/>
          <a:srcRect/>
          <a:stretch>
            <a:fillRect/>
          </a:stretch>
        </p:blipFill>
        <p:spPr bwMode="auto">
          <a:xfrm>
            <a:off x="2563813" y="4618038"/>
            <a:ext cx="3822700" cy="2143125"/>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96838"/>
            <a:ext cx="10353675" cy="1066800"/>
          </a:xfrm>
        </p:spPr>
        <p:txBody>
          <a:bodyPr/>
          <a:lstStyle/>
          <a:p>
            <a:pPr eaLnBrk="1" fontAlgn="auto" hangingPunct="1">
              <a:spcAft>
                <a:spcPts val="0"/>
              </a:spcAft>
              <a:defRPr/>
            </a:pPr>
            <a:r>
              <a:rPr lang="ru-RU" b="0" dirty="0">
                <a:effectLst/>
              </a:rPr>
              <a:t>ЦИТАТИ </a:t>
            </a:r>
            <a:r>
              <a:rPr lang="ru-RU" b="0" dirty="0" err="1" smtClean="0">
                <a:effectLst/>
              </a:rPr>
              <a:t>відомих</a:t>
            </a:r>
            <a:r>
              <a:rPr lang="ru-RU" b="0" dirty="0" smtClean="0">
                <a:effectLst/>
              </a:rPr>
              <a:t> людей ПРО </a:t>
            </a:r>
            <a:r>
              <a:rPr lang="ru-RU" b="0" dirty="0">
                <a:effectLst/>
              </a:rPr>
              <a:t>КУРІННЯ</a:t>
            </a:r>
            <a:r>
              <a:rPr lang="ru-RU" dirty="0"/>
              <a:t/>
            </a:r>
            <a:br>
              <a:rPr lang="ru-RU" dirty="0"/>
            </a:br>
            <a:endParaRPr lang="ru-RU" dirty="0"/>
          </a:p>
        </p:txBody>
      </p:sp>
      <p:sp>
        <p:nvSpPr>
          <p:cNvPr id="3" name="Объект 2"/>
          <p:cNvSpPr>
            <a:spLocks noGrp="1"/>
          </p:cNvSpPr>
          <p:nvPr>
            <p:ph idx="1"/>
          </p:nvPr>
        </p:nvSpPr>
        <p:spPr>
          <a:xfrm>
            <a:off x="2646363" y="817563"/>
            <a:ext cx="6567487" cy="5929312"/>
          </a:xfrm>
        </p:spPr>
        <p:txBody>
          <a:bodyPr wrap="square" numCol="1" anchor="t" anchorCtr="0" compatLnSpc="1">
            <a:prstTxWarp prst="textNoShape">
              <a:avLst/>
            </a:prstTxWarp>
          </a:bodyPr>
          <a:lstStyle/>
          <a:p>
            <a:pPr eaLnBrk="1" hangingPunct="1">
              <a:defRPr/>
            </a:pPr>
            <a:r>
              <a:rPr lang="ru-RU" sz="2400" smtClean="0">
                <a:effectLst/>
              </a:rPr>
              <a:t>Починаєш курити, щоб довести, що ти чоловік. Потім намагаєшся кинути палити, щоб довести, що ти чоловік. (Жорж Сіменон)</a:t>
            </a:r>
          </a:p>
          <a:p>
            <a:pPr eaLnBrk="1" hangingPunct="1">
              <a:defRPr/>
            </a:pPr>
            <a:r>
              <a:rPr lang="ru-RU" sz="2400" smtClean="0">
                <a:effectLst/>
              </a:rPr>
              <a:t>Куріння послаблює силу думки і робить неясним її вираження. (Л</a:t>
            </a:r>
            <a:r>
              <a:rPr lang="ru-RU" sz="2400" smtClean="0">
                <a:effectLst/>
                <a:latin typeface="Arial" charset="0"/>
              </a:rPr>
              <a:t>.</a:t>
            </a:r>
            <a:r>
              <a:rPr lang="ru-RU" sz="2400" smtClean="0">
                <a:effectLst/>
              </a:rPr>
              <a:t>Толстой)</a:t>
            </a:r>
          </a:p>
          <a:p>
            <a:pPr eaLnBrk="1" hangingPunct="1">
              <a:defRPr/>
            </a:pPr>
            <a:r>
              <a:rPr lang="ru-RU" sz="2400" smtClean="0">
                <a:effectLst/>
              </a:rPr>
              <a:t>Цигарка в руках жінки — те ж саме, що і мертва дитина. (К</a:t>
            </a:r>
            <a:r>
              <a:rPr lang="ru-RU" sz="2400" smtClean="0">
                <a:effectLst/>
                <a:latin typeface="Arial" charset="0"/>
              </a:rPr>
              <a:t>.</a:t>
            </a:r>
            <a:r>
              <a:rPr lang="ru-RU" sz="2400" smtClean="0">
                <a:effectLst/>
              </a:rPr>
              <a:t>Мадей)</a:t>
            </a:r>
            <a:endParaRPr lang="ru-RU" sz="2400" smtClean="0">
              <a:effectLst>
                <a:outerShdw blurRad="38100" dist="38100" dir="2700000" algn="tl">
                  <a:srgbClr val="2A5B7F"/>
                </a:outerShdw>
              </a:effectLst>
            </a:endParaRPr>
          </a:p>
          <a:p>
            <a:pPr eaLnBrk="1" hangingPunct="1">
              <a:defRPr/>
            </a:pPr>
            <a:r>
              <a:rPr lang="ru-RU" sz="2400" smtClean="0">
                <a:effectLst/>
              </a:rPr>
              <a:t>Шкода куріння очевидна. Від куріння тупієш. Воно несумісне з творчою роботою. (Гете)</a:t>
            </a:r>
          </a:p>
          <a:p>
            <a:pPr eaLnBrk="1" hangingPunct="1">
              <a:defRPr/>
            </a:pPr>
            <a:r>
              <a:rPr lang="ru-RU" sz="2400" smtClean="0">
                <a:effectLst/>
              </a:rPr>
              <a:t>Крапля нікотину вбиває п’ять хвилин робочого часу.(Тумановський Р.)</a:t>
            </a:r>
            <a:r>
              <a:rPr lang="ru-RU" sz="2400" smtClean="0">
                <a:effectLst>
                  <a:outerShdw blurRad="38100" dist="38100" dir="2700000" algn="tl">
                    <a:srgbClr val="2A5B7F"/>
                  </a:outerShdw>
                </a:effectLst>
              </a:rPr>
              <a:t/>
            </a:r>
            <a:br>
              <a:rPr lang="ru-RU" sz="2400" smtClean="0">
                <a:effectLst>
                  <a:outerShdw blurRad="38100" dist="38100" dir="2700000" algn="tl">
                    <a:srgbClr val="2A5B7F"/>
                  </a:outerShdw>
                </a:effectLst>
              </a:rPr>
            </a:br>
            <a:endParaRPr lang="ru-RU" sz="2400" smtClean="0">
              <a:effectLst>
                <a:outerShdw blurRad="38100" dist="38100" dir="2700000" algn="tl">
                  <a:srgbClr val="2A5B7F"/>
                </a:outerShdw>
              </a:effectLst>
            </a:endParaRPr>
          </a:p>
        </p:txBody>
      </p:sp>
      <p:pic>
        <p:nvPicPr>
          <p:cNvPr id="38915" name="Рисунок 3"/>
          <p:cNvPicPr>
            <a:picLocks noChangeAspect="1"/>
          </p:cNvPicPr>
          <p:nvPr/>
        </p:nvPicPr>
        <p:blipFill>
          <a:blip r:embed="rId2"/>
          <a:srcRect/>
          <a:stretch>
            <a:fillRect/>
          </a:stretch>
        </p:blipFill>
        <p:spPr bwMode="auto">
          <a:xfrm>
            <a:off x="9693275" y="630238"/>
            <a:ext cx="1684338" cy="2057400"/>
          </a:xfrm>
          <a:prstGeom prst="rect">
            <a:avLst/>
          </a:prstGeom>
          <a:noFill/>
          <a:ln w="9525">
            <a:noFill/>
            <a:miter lim="800000"/>
            <a:headEnd/>
            <a:tailEnd/>
          </a:ln>
        </p:spPr>
      </p:pic>
      <p:pic>
        <p:nvPicPr>
          <p:cNvPr id="38916" name="Рисунок 4"/>
          <p:cNvPicPr>
            <a:picLocks noChangeAspect="1"/>
          </p:cNvPicPr>
          <p:nvPr/>
        </p:nvPicPr>
        <p:blipFill>
          <a:blip r:embed="rId3"/>
          <a:srcRect/>
          <a:stretch>
            <a:fillRect/>
          </a:stretch>
        </p:blipFill>
        <p:spPr bwMode="auto">
          <a:xfrm>
            <a:off x="415925" y="1639888"/>
            <a:ext cx="2111375" cy="3181350"/>
          </a:xfrm>
          <a:prstGeom prst="rect">
            <a:avLst/>
          </a:prstGeom>
          <a:noFill/>
          <a:ln w="9525">
            <a:noFill/>
            <a:miter lim="800000"/>
            <a:headEnd/>
            <a:tailEnd/>
          </a:ln>
        </p:spPr>
      </p:pic>
      <p:pic>
        <p:nvPicPr>
          <p:cNvPr id="38917" name="Рисунок 5"/>
          <p:cNvPicPr>
            <a:picLocks noChangeAspect="1"/>
          </p:cNvPicPr>
          <p:nvPr/>
        </p:nvPicPr>
        <p:blipFill>
          <a:blip r:embed="rId4"/>
          <a:srcRect/>
          <a:stretch>
            <a:fillRect/>
          </a:stretch>
        </p:blipFill>
        <p:spPr bwMode="auto">
          <a:xfrm>
            <a:off x="9018588" y="3221038"/>
            <a:ext cx="2249487" cy="2944812"/>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dirty="0" err="1"/>
              <a:t>Споживання</a:t>
            </a:r>
            <a:r>
              <a:rPr lang="ru-RU" dirty="0"/>
              <a:t> </a:t>
            </a:r>
            <a:r>
              <a:rPr lang="ru-RU" dirty="0" err="1"/>
              <a:t>тютюнових</a:t>
            </a:r>
            <a:r>
              <a:rPr lang="ru-RU" dirty="0"/>
              <a:t> </a:t>
            </a:r>
            <a:r>
              <a:rPr lang="ru-RU" dirty="0" err="1"/>
              <a:t>виробів</a:t>
            </a:r>
            <a:r>
              <a:rPr lang="ru-RU" dirty="0"/>
              <a:t> </a:t>
            </a:r>
            <a:r>
              <a:rPr lang="ru-RU" dirty="0" err="1"/>
              <a:t>молоддю</a:t>
            </a:r>
            <a:r>
              <a:rPr lang="ru-RU" dirty="0"/>
              <a:t> в </a:t>
            </a:r>
            <a:r>
              <a:rPr lang="ru-RU" dirty="0" err="1"/>
              <a:t>усьому</a:t>
            </a:r>
            <a:r>
              <a:rPr lang="ru-RU" dirty="0"/>
              <a:t> </a:t>
            </a:r>
            <a:r>
              <a:rPr lang="ru-RU" dirty="0" err="1"/>
              <a:t>світі</a:t>
            </a:r>
            <a:r>
              <a:rPr lang="ru-RU" dirty="0"/>
              <a:t> </a:t>
            </a:r>
          </a:p>
        </p:txBody>
      </p:sp>
      <p:sp>
        <p:nvSpPr>
          <p:cNvPr id="3" name="Объект 2"/>
          <p:cNvSpPr>
            <a:spLocks noGrp="1"/>
          </p:cNvSpPr>
          <p:nvPr>
            <p:ph idx="1"/>
          </p:nvPr>
        </p:nvSpPr>
        <p:spPr/>
        <p:txBody>
          <a:bodyPr wrap="square" numCol="1" anchor="t" anchorCtr="0" compatLnSpc="1">
            <a:prstTxWarp prst="textNoShape">
              <a:avLst/>
            </a:prstTxWarp>
          </a:bodyPr>
          <a:lstStyle/>
          <a:p>
            <a:pPr eaLnBrk="1" hangingPunct="1">
              <a:defRPr/>
            </a:pPr>
            <a:r>
              <a:rPr lang="ru-RU" sz="2400" smtClean="0">
                <a:effectLst>
                  <a:outerShdw blurRad="38100" dist="38100" dir="2700000" algn="tl">
                    <a:srgbClr val="2A5B7F"/>
                  </a:outerShdw>
                </a:effectLst>
              </a:rPr>
              <a:t> Більш ніж 17% молоді у 13-15 річному віці вживають ті чи інші тютюнові вироби.</a:t>
            </a:r>
          </a:p>
          <a:p>
            <a:pPr eaLnBrk="1" hangingPunct="1">
              <a:defRPr/>
            </a:pPr>
            <a:r>
              <a:rPr lang="ru-RU" sz="2400" smtClean="0">
                <a:effectLst>
                  <a:outerShdw blurRad="38100" dist="38100" dir="2700000" algn="tl">
                    <a:srgbClr val="2A5B7F"/>
                  </a:outerShdw>
                </a:effectLst>
              </a:rPr>
              <a:t> 9,5% учнів сьогодні палять, та один з 10 учнів споживає інші, ніж сигарети, тютюнові вироби (люльки, жувальний тютюн, листові індійські цигарки «біді»).</a:t>
            </a:r>
          </a:p>
          <a:p>
            <a:pPr eaLnBrk="1" hangingPunct="1">
              <a:defRPr/>
            </a:pPr>
            <a:r>
              <a:rPr lang="ru-RU" sz="2400" smtClean="0">
                <a:effectLst>
                  <a:outerShdw blurRad="38100" dist="38100" dir="2700000" algn="tl">
                    <a:srgbClr val="2A5B7F"/>
                  </a:outerShdw>
                </a:effectLst>
              </a:rPr>
              <a:t> Найбільше учнів палять сигарети в </a:t>
            </a:r>
            <a:r>
              <a:rPr lang="ru-RU" sz="2400" smtClean="0">
                <a:effectLst>
                  <a:outerShdw blurRad="38100" dist="38100" dir="2700000" algn="tl">
                    <a:srgbClr val="2A5B7F"/>
                  </a:outerShdw>
                </a:effectLst>
                <a:latin typeface="Arial" charset="0"/>
              </a:rPr>
              <a:t>                                                         </a:t>
            </a:r>
            <a:r>
              <a:rPr lang="ru-RU" sz="2400" smtClean="0">
                <a:effectLst>
                  <a:outerShdw blurRad="38100" dist="38100" dir="2700000" algn="tl">
                    <a:srgbClr val="2A5B7F"/>
                  </a:outerShdw>
                </a:effectLst>
              </a:rPr>
              <a:t>Європейському регіоні (19,2%), а інші тютюнові </a:t>
            </a:r>
            <a:r>
              <a:rPr lang="ru-RU" sz="2400" smtClean="0">
                <a:effectLst>
                  <a:outerShdw blurRad="38100" dist="38100" dir="2700000" algn="tl">
                    <a:srgbClr val="2A5B7F"/>
                  </a:outerShdw>
                </a:effectLst>
                <a:latin typeface="Arial" charset="0"/>
              </a:rPr>
              <a:t>                                                                                 </a:t>
            </a:r>
            <a:r>
              <a:rPr lang="ru-RU" sz="2400" smtClean="0">
                <a:effectLst>
                  <a:outerShdw blurRad="38100" dist="38100" dir="2700000" algn="tl">
                    <a:srgbClr val="2A5B7F"/>
                  </a:outerShdw>
                </a:effectLst>
              </a:rPr>
              <a:t>вироби найбільше споживають у східному </a:t>
            </a:r>
            <a:r>
              <a:rPr lang="ru-RU" sz="2400" smtClean="0">
                <a:effectLst>
                  <a:outerShdw blurRad="38100" dist="38100" dir="2700000" algn="tl">
                    <a:srgbClr val="2A5B7F"/>
                  </a:outerShdw>
                </a:effectLst>
                <a:latin typeface="Arial" charset="0"/>
              </a:rPr>
              <a:t>                                                                                  </a:t>
            </a:r>
            <a:r>
              <a:rPr lang="ru-RU" sz="2400" smtClean="0">
                <a:effectLst>
                  <a:outerShdw blurRad="38100" dist="38100" dir="2700000" algn="tl">
                    <a:srgbClr val="2A5B7F"/>
                  </a:outerShdw>
                </a:effectLst>
              </a:rPr>
              <a:t>Середземноморському регіоні (12%).</a:t>
            </a:r>
          </a:p>
        </p:txBody>
      </p:sp>
      <p:pic>
        <p:nvPicPr>
          <p:cNvPr id="21507" name="Рисунок 3"/>
          <p:cNvPicPr>
            <a:picLocks noChangeAspect="1"/>
          </p:cNvPicPr>
          <p:nvPr/>
        </p:nvPicPr>
        <p:blipFill>
          <a:blip r:embed="rId2"/>
          <a:srcRect/>
          <a:stretch>
            <a:fillRect/>
          </a:stretch>
        </p:blipFill>
        <p:spPr bwMode="auto">
          <a:xfrm>
            <a:off x="7932738" y="4338638"/>
            <a:ext cx="4259262" cy="2519362"/>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endParaRPr lang="ru-RU"/>
          </a:p>
        </p:txBody>
      </p:sp>
      <p:pic>
        <p:nvPicPr>
          <p:cNvPr id="22530" name="Объект 3"/>
          <p:cNvPicPr>
            <a:picLocks noGrp="1" noChangeAspect="1"/>
          </p:cNvPicPr>
          <p:nvPr>
            <p:ph idx="1"/>
          </p:nvPr>
        </p:nvPicPr>
        <p:blipFill>
          <a:blip r:embed="rId2"/>
          <a:srcRect/>
          <a:stretch>
            <a:fillRect/>
          </a:stretch>
        </p:blipFill>
        <p:spPr bwMode="auto">
          <a:xfrm>
            <a:off x="650875" y="252413"/>
            <a:ext cx="10806113" cy="6327775"/>
          </a:xfrm>
        </p:spPr>
      </p:pic>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dirty="0"/>
              <a:t>Шкода </a:t>
            </a:r>
            <a:r>
              <a:rPr lang="ru-RU" dirty="0" err="1"/>
              <a:t>молоді</a:t>
            </a:r>
            <a:r>
              <a:rPr lang="ru-RU" dirty="0"/>
              <a:t> </a:t>
            </a:r>
            <a:r>
              <a:rPr lang="ru-RU" dirty="0" err="1"/>
              <a:t>від</a:t>
            </a:r>
            <a:r>
              <a:rPr lang="ru-RU" dirty="0"/>
              <a:t> </a:t>
            </a:r>
            <a:r>
              <a:rPr lang="ru-RU" dirty="0" err="1"/>
              <a:t>паління</a:t>
            </a:r>
            <a:r>
              <a:rPr lang="ru-RU" dirty="0"/>
              <a:t> </a:t>
            </a:r>
            <a:r>
              <a:rPr lang="ru-RU" dirty="0" err="1"/>
              <a:t>інших</a:t>
            </a:r>
            <a:r>
              <a:rPr lang="ru-RU" dirty="0"/>
              <a:t> </a:t>
            </a:r>
            <a:r>
              <a:rPr lang="ru-RU" dirty="0" err="1"/>
              <a:t>членів</a:t>
            </a:r>
            <a:r>
              <a:rPr lang="ru-RU" dirty="0"/>
              <a:t> </a:t>
            </a:r>
            <a:r>
              <a:rPr lang="ru-RU" dirty="0" err="1"/>
              <a:t>родини</a:t>
            </a:r>
            <a:r>
              <a:rPr lang="ru-RU" dirty="0"/>
              <a:t> </a:t>
            </a:r>
          </a:p>
        </p:txBody>
      </p:sp>
      <p:sp>
        <p:nvSpPr>
          <p:cNvPr id="3" name="Объект 2"/>
          <p:cNvSpPr>
            <a:spLocks noGrp="1"/>
          </p:cNvSpPr>
          <p:nvPr>
            <p:ph idx="1"/>
          </p:nvPr>
        </p:nvSpPr>
        <p:spPr/>
        <p:txBody>
          <a:bodyPr wrap="square" numCol="1" anchor="t" anchorCtr="0" compatLnSpc="1">
            <a:prstTxWarp prst="textNoShape">
              <a:avLst/>
            </a:prstTxWarp>
          </a:bodyPr>
          <a:lstStyle/>
          <a:p>
            <a:pPr eaLnBrk="1" hangingPunct="1">
              <a:buFont typeface="Arial" charset="0"/>
              <a:buNone/>
              <a:defRPr/>
            </a:pPr>
            <a:r>
              <a:rPr lang="ru-RU" sz="2400" smtClean="0">
                <a:effectLst>
                  <a:outerShdw blurRad="38100" dist="38100" dir="2700000" algn="tl">
                    <a:srgbClr val="2A5B7F"/>
                  </a:outerShdw>
                </a:effectLst>
              </a:rPr>
              <a:t>Паління батьків або інших членів родини підвищує небезпеку захворювання дітей на кашель або хрипіння, викликані ВТД; бронхіт, астму, запалення легенів, інфекції дихальних шляхів, що можуть спричинити смерть; зорові та слухові відхилення; призвести до травм або навіть загибелі від пожеж через незагашені недокурки.</a:t>
            </a:r>
          </a:p>
        </p:txBody>
      </p:sp>
      <p:pic>
        <p:nvPicPr>
          <p:cNvPr id="23555" name="Рисунок 3"/>
          <p:cNvPicPr>
            <a:picLocks noChangeAspect="1"/>
          </p:cNvPicPr>
          <p:nvPr/>
        </p:nvPicPr>
        <p:blipFill>
          <a:blip r:embed="rId2"/>
          <a:srcRect/>
          <a:stretch>
            <a:fillRect/>
          </a:stretch>
        </p:blipFill>
        <p:spPr bwMode="auto">
          <a:xfrm>
            <a:off x="7970838" y="4256088"/>
            <a:ext cx="4221162" cy="2601912"/>
          </a:xfrm>
          <a:prstGeom prst="rect">
            <a:avLst/>
          </a:prstGeom>
          <a:noFill/>
          <a:ln w="9525">
            <a:noFill/>
            <a:miter lim="800000"/>
            <a:headEnd/>
            <a:tailEnd/>
          </a:ln>
        </p:spPr>
      </p:pic>
      <p:pic>
        <p:nvPicPr>
          <p:cNvPr id="23556" name="Рисунок 4"/>
          <p:cNvPicPr>
            <a:picLocks noChangeAspect="1"/>
          </p:cNvPicPr>
          <p:nvPr/>
        </p:nvPicPr>
        <p:blipFill>
          <a:blip r:embed="rId3"/>
          <a:srcRect/>
          <a:stretch>
            <a:fillRect/>
          </a:stretch>
        </p:blipFill>
        <p:spPr bwMode="auto">
          <a:xfrm>
            <a:off x="0" y="4313238"/>
            <a:ext cx="3924300" cy="2544762"/>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14400" y="1163638"/>
            <a:ext cx="10353675" cy="4572000"/>
          </a:xfrm>
        </p:spPr>
        <p:txBody>
          <a:bodyPr wrap="square" numCol="1" anchor="t" anchorCtr="0" compatLnSpc="1">
            <a:prstTxWarp prst="textNoShape">
              <a:avLst/>
            </a:prstTxWarp>
          </a:bodyPr>
          <a:lstStyle/>
          <a:p>
            <a:pPr marL="0" indent="0" eaLnBrk="1" hangingPunct="1">
              <a:buFont typeface="Arial" charset="0"/>
              <a:buNone/>
              <a:defRPr/>
            </a:pPr>
            <a:r>
              <a:rPr lang="ru-RU" smtClean="0">
                <a:effectLst/>
              </a:rPr>
              <a:t>Будь-які сигарети є шкідливими для здоров’я, проте краще буде, якщо курець не віддає перевагу ментоловим сигаретам.</a:t>
            </a:r>
            <a:r>
              <a:rPr lang="ru-RU" smtClean="0">
                <a:effectLst>
                  <a:outerShdw blurRad="38100" dist="38100" dir="2700000" algn="tl">
                    <a:srgbClr val="2A5B7F"/>
                  </a:outerShdw>
                </a:effectLst>
              </a:rPr>
              <a:t> </a:t>
            </a:r>
            <a:r>
              <a:rPr lang="ru-RU" smtClean="0">
                <a:effectLst/>
              </a:rPr>
              <a:t>У курців, які віддають перевагу сигаретам з ментолом, частіше трапляються інсульти, за даними дослідження</a:t>
            </a:r>
            <a:r>
              <a:rPr lang="ru-RU" smtClean="0">
                <a:effectLst>
                  <a:outerShdw blurRad="38100" dist="38100" dir="2700000" algn="tl">
                    <a:srgbClr val="2A5B7F"/>
                  </a:outerShdw>
                </a:effectLst>
              </a:rPr>
              <a:t>. Вони є найбільш популярними на Філіппінах, де вони становлять понад 60% від загального обсягу продажів сигарет. </a:t>
            </a:r>
            <a:r>
              <a:rPr lang="ru-RU" smtClean="0">
                <a:effectLst/>
              </a:rPr>
              <a:t>При цьому 3,4% любителів ментолових сигарет перенесли інсульти, тоді як з другої групи курців інсульт перенесли лише 2,7%. Найбільше різниця помітна серед жінок і неафроамериканців. Згідно з його даними, інсульти у тих, що палили ментолові сигарети траплялися в три рази частіше, ніж у тих, хто палив звичайні сигарети.</a:t>
            </a:r>
            <a:endParaRPr lang="ru-RU" smtClean="0">
              <a:effectLst>
                <a:outerShdw blurRad="38100" dist="38100" dir="2700000" algn="tl">
                  <a:srgbClr val="2A5B7F"/>
                </a:outerShdw>
              </a:effectLst>
            </a:endParaRPr>
          </a:p>
        </p:txBody>
      </p:sp>
      <p:sp>
        <p:nvSpPr>
          <p:cNvPr id="5" name="Заголовок 4"/>
          <p:cNvSpPr>
            <a:spLocks noGrp="1"/>
          </p:cNvSpPr>
          <p:nvPr>
            <p:ph type="title"/>
          </p:nvPr>
        </p:nvSpPr>
        <p:spPr>
          <a:xfrm>
            <a:off x="914400" y="152400"/>
            <a:ext cx="10353675" cy="1330325"/>
          </a:xfrm>
        </p:spPr>
        <p:txBody>
          <a:bodyPr/>
          <a:lstStyle/>
          <a:p>
            <a:pPr eaLnBrk="1" fontAlgn="auto" hangingPunct="1">
              <a:spcAft>
                <a:spcPts val="0"/>
              </a:spcAft>
              <a:defRPr/>
            </a:pPr>
            <a:r>
              <a:rPr lang="uk-UA" dirty="0" smtClean="0"/>
              <a:t>Сигарети з ментолом</a:t>
            </a:r>
            <a:endParaRPr lang="ru-RU" dirty="0"/>
          </a:p>
        </p:txBody>
      </p:sp>
      <p:pic>
        <p:nvPicPr>
          <p:cNvPr id="24579" name="Рисунок 5"/>
          <p:cNvPicPr>
            <a:picLocks noChangeAspect="1"/>
          </p:cNvPicPr>
          <p:nvPr/>
        </p:nvPicPr>
        <p:blipFill>
          <a:blip r:embed="rId2"/>
          <a:srcRect/>
          <a:stretch>
            <a:fillRect/>
          </a:stretch>
        </p:blipFill>
        <p:spPr bwMode="auto">
          <a:xfrm>
            <a:off x="1400175" y="4568825"/>
            <a:ext cx="2314575" cy="2178050"/>
          </a:xfrm>
          <a:prstGeom prst="rect">
            <a:avLst/>
          </a:prstGeom>
          <a:noFill/>
          <a:ln w="9525">
            <a:noFill/>
            <a:miter lim="800000"/>
            <a:headEnd/>
            <a:tailEnd/>
          </a:ln>
        </p:spPr>
      </p:pic>
      <p:pic>
        <p:nvPicPr>
          <p:cNvPr id="24580" name="Рисунок 6"/>
          <p:cNvPicPr>
            <a:picLocks noChangeAspect="1"/>
          </p:cNvPicPr>
          <p:nvPr/>
        </p:nvPicPr>
        <p:blipFill>
          <a:blip r:embed="rId3"/>
          <a:srcRect/>
          <a:stretch>
            <a:fillRect/>
          </a:stretch>
        </p:blipFill>
        <p:spPr bwMode="auto">
          <a:xfrm>
            <a:off x="5241925" y="4248150"/>
            <a:ext cx="4886325" cy="2441575"/>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bwMode="auto"/>
        <p:txBody>
          <a:bodyPr wrap="square" numCol="1" anchorCtr="0" compatLnSpc="1">
            <a:prstTxWarp prst="textNoShape">
              <a:avLst/>
            </a:prstTxWarp>
          </a:bodyPr>
          <a:lstStyle/>
          <a:p>
            <a:pPr>
              <a:defRPr/>
            </a:pPr>
            <a:r>
              <a:rPr lang="ru-RU" sz="3100" cap="none" smtClean="0">
                <a:effectLst>
                  <a:outerShdw blurRad="38100" dist="38100" dir="2700000" algn="tl">
                    <a:srgbClr val="2A5B7F"/>
                  </a:outerShdw>
                </a:effectLst>
              </a:rPr>
              <a:t>ГОЛОВНІ ФАКТИ ПРО ЕЛЕКТРОННІ СИГАРЕТИ ТА ЇХ ВПЛИВ НА ЗДОРОВ'Я</a:t>
            </a:r>
            <a:br>
              <a:rPr lang="ru-RU" sz="3100" cap="none" smtClean="0">
                <a:effectLst>
                  <a:outerShdw blurRad="38100" dist="38100" dir="2700000" algn="tl">
                    <a:srgbClr val="2A5B7F"/>
                  </a:outerShdw>
                </a:effectLst>
              </a:rPr>
            </a:br>
            <a:endParaRPr lang="ru-RU" sz="3100" cap="none" smtClean="0">
              <a:effectLst>
                <a:outerShdw blurRad="38100" dist="38100" dir="2700000" algn="tl">
                  <a:srgbClr val="2A5B7F"/>
                </a:outerShdw>
              </a:effectLst>
            </a:endParaRPr>
          </a:p>
        </p:txBody>
      </p:sp>
      <p:sp>
        <p:nvSpPr>
          <p:cNvPr id="41987" name="Rectangle 3"/>
          <p:cNvSpPr>
            <a:spLocks noGrp="1"/>
          </p:cNvSpPr>
          <p:nvPr>
            <p:ph type="body" idx="1"/>
          </p:nvPr>
        </p:nvSpPr>
        <p:spPr bwMode="auto"/>
        <p:txBody>
          <a:bodyPr wrap="square" numCol="1" anchor="t" anchorCtr="0" compatLnSpc="1">
            <a:prstTxWarp prst="textNoShape">
              <a:avLst/>
            </a:prstTxWarp>
          </a:bodyPr>
          <a:lstStyle/>
          <a:p>
            <a:pPr algn="just" eaLnBrk="1" hangingPunct="1">
              <a:lnSpc>
                <a:spcPct val="110000"/>
              </a:lnSpc>
              <a:buFont typeface="Arial" charset="0"/>
              <a:buNone/>
              <a:defRPr/>
            </a:pPr>
            <a:r>
              <a:rPr lang="ru-RU" sz="2400" smtClean="0">
                <a:effectLst>
                  <a:outerShdw blurRad="38100" dist="38100" dir="2700000" algn="tl">
                    <a:srgbClr val="2A5B7F"/>
                  </a:outerShdw>
                </a:effectLst>
              </a:rPr>
              <a:t>Електронні сигарети вже давно з’явилися на ринку, але саме зараз вони стали надзвичайно популярними. Це не дивно, адже виробники не тільки стверджують, що новинка безпечніша, ніж звичайна сигарета, але і назвали її ефективним способом боротьби з курінням. Зараз електронні сигарети популярні не тільки серед дорослих, а й серед школярів. За останні 5-8 років вейпінг (процес використання електронної сигарети)</a:t>
            </a:r>
            <a:r>
              <a:rPr lang="ru-RU" sz="2400" smtClean="0">
                <a:effectLst/>
              </a:rPr>
              <a:t> </a:t>
            </a:r>
            <a:r>
              <a:rPr lang="ru-RU" sz="2400" smtClean="0">
                <a:effectLst>
                  <a:outerShdw blurRad="38100" dist="38100" dir="2700000" algn="tl">
                    <a:srgbClr val="2A5B7F"/>
                  </a:outerShdw>
                </a:effectLst>
              </a:rPr>
              <a:t>став однією з найбільш популярних субкультур серед молоді.</a:t>
            </a:r>
            <a:r>
              <a:rPr lang="ru-RU" sz="2400" smtClean="0">
                <a:effectLst/>
              </a:rPr>
              <a:t> </a:t>
            </a:r>
            <a:endParaRPr lang="ru-RU" sz="2400" smtClean="0">
              <a:effectLst>
                <a:outerShdw blurRad="38100" dist="38100" dir="2700000" algn="tl">
                  <a:srgbClr val="2A5B7F"/>
                </a:outerShdw>
              </a:effectLst>
            </a:endParaRPr>
          </a:p>
          <a:p>
            <a:pPr eaLnBrk="1" hangingPunct="1">
              <a:lnSpc>
                <a:spcPct val="110000"/>
              </a:lnSpc>
              <a:defRPr/>
            </a:pPr>
            <a:r>
              <a:rPr lang="ru-RU" sz="2400" smtClean="0">
                <a:effectLst>
                  <a:outerShdw blurRad="38100" dist="38100" dir="2700000" algn="tl">
                    <a:srgbClr val="2A5B7F"/>
                  </a:outerShdw>
                </a:effectLst>
              </a:rPr>
              <a:t>Кількість споживачів електронних сигарет у світі невпинно </a:t>
            </a:r>
            <a:r>
              <a:rPr lang="ru-RU" sz="2400" u="sng" smtClean="0">
                <a:effectLst>
                  <a:outerShdw blurRad="38100" dist="38100" dir="2700000" algn="tl">
                    <a:srgbClr val="2A5B7F"/>
                  </a:outerShdw>
                </a:effectLst>
                <a:hlinkClick r:id="rId2"/>
              </a:rPr>
              <a:t>збільшується</a:t>
            </a:r>
            <a:r>
              <a:rPr lang="ru-RU" sz="2400" smtClean="0">
                <a:effectLst>
                  <a:outerShdw blurRad="38100" dist="38100" dir="2700000" algn="tl">
                    <a:srgbClr val="2A5B7F"/>
                  </a:outerShdw>
                </a:effectLst>
              </a:rPr>
              <a:t> - від близько 7 мільйонів у 2011 році до близько 45 млн у 2019 році. Серед електронних сигарет виокремлюють "е-сигарети”, "електронні кальяни", "моди", "вейпи”, чи "електронні системи доставки нікотину".</a:t>
            </a:r>
          </a:p>
          <a:p>
            <a:pPr>
              <a:lnSpc>
                <a:spcPct val="110000"/>
              </a:lnSpc>
              <a:defRPr/>
            </a:pPr>
            <a:endParaRPr lang="ru-RU" sz="2400" smtClean="0">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endParaRPr lang="ru-RU"/>
          </a:p>
        </p:txBody>
      </p:sp>
      <p:pic>
        <p:nvPicPr>
          <p:cNvPr id="26626" name="Объект 3"/>
          <p:cNvPicPr>
            <a:picLocks noGrp="1" noChangeAspect="1"/>
          </p:cNvPicPr>
          <p:nvPr>
            <p:ph idx="1"/>
          </p:nvPr>
        </p:nvPicPr>
        <p:blipFill>
          <a:blip r:embed="rId2"/>
          <a:srcRect/>
          <a:stretch>
            <a:fillRect/>
          </a:stretch>
        </p:blipFill>
        <p:spPr bwMode="auto">
          <a:xfrm>
            <a:off x="461963" y="250825"/>
            <a:ext cx="5878512" cy="3919538"/>
          </a:xfrm>
        </p:spPr>
      </p:pic>
      <p:pic>
        <p:nvPicPr>
          <p:cNvPr id="26627" name="Рисунок 4"/>
          <p:cNvPicPr>
            <a:picLocks noChangeAspect="1"/>
          </p:cNvPicPr>
          <p:nvPr/>
        </p:nvPicPr>
        <p:blipFill>
          <a:blip r:embed="rId3"/>
          <a:srcRect/>
          <a:stretch>
            <a:fillRect/>
          </a:stretch>
        </p:blipFill>
        <p:spPr bwMode="auto">
          <a:xfrm>
            <a:off x="2617788" y="4371975"/>
            <a:ext cx="6526212" cy="2201863"/>
          </a:xfrm>
          <a:prstGeom prst="rect">
            <a:avLst/>
          </a:prstGeom>
          <a:noFill/>
          <a:ln w="9525">
            <a:noFill/>
            <a:miter lim="800000"/>
            <a:headEnd/>
            <a:tailEnd/>
          </a:ln>
        </p:spPr>
      </p:pic>
      <p:pic>
        <p:nvPicPr>
          <p:cNvPr id="26628" name="Рисунок 5"/>
          <p:cNvPicPr>
            <a:picLocks noChangeAspect="1"/>
          </p:cNvPicPr>
          <p:nvPr/>
        </p:nvPicPr>
        <p:blipFill>
          <a:blip r:embed="rId4"/>
          <a:srcRect/>
          <a:stretch>
            <a:fillRect/>
          </a:stretch>
        </p:blipFill>
        <p:spPr bwMode="auto">
          <a:xfrm>
            <a:off x="6858000" y="1357313"/>
            <a:ext cx="4321175" cy="2660650"/>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eaLnBrk="1" fontAlgn="auto" hangingPunct="1">
              <a:spcAft>
                <a:spcPts val="0"/>
              </a:spcAft>
              <a:defRPr/>
            </a:pPr>
            <a:r>
              <a:rPr lang="ru-RU" dirty="0">
                <a:effectLst/>
              </a:rPr>
              <a:t>ЯК ВПЛИВАЮТЬ ЕЛЕКТРОННІ СИГАРЕТИ НА </a:t>
            </a:r>
            <a:r>
              <a:rPr lang="ru-RU" dirty="0" smtClean="0">
                <a:effectLst/>
              </a:rPr>
              <a:t>ЗДОРОВ'Я?</a:t>
            </a:r>
            <a:r>
              <a:rPr lang="ru-RU" dirty="0">
                <a:effectLst/>
              </a:rPr>
              <a:t/>
            </a:r>
            <a:br>
              <a:rPr lang="ru-RU" dirty="0">
                <a:effectLst/>
              </a:rPr>
            </a:br>
            <a:endParaRPr lang="ru-RU" dirty="0"/>
          </a:p>
        </p:txBody>
      </p:sp>
      <p:sp>
        <p:nvSpPr>
          <p:cNvPr id="27650" name="Объект 2"/>
          <p:cNvSpPr>
            <a:spLocks noGrp="1"/>
          </p:cNvSpPr>
          <p:nvPr>
            <p:ph idx="1"/>
          </p:nvPr>
        </p:nvSpPr>
        <p:spPr bwMode="auto">
          <a:xfrm>
            <a:off x="774700" y="1412875"/>
            <a:ext cx="10928350" cy="5445125"/>
          </a:xfrm>
        </p:spPr>
        <p:txBody>
          <a:bodyPr wrap="square" numCol="1" anchor="t" anchorCtr="0" compatLnSpc="1">
            <a:prstTxWarp prst="textNoShape">
              <a:avLst/>
            </a:prstTxWarp>
          </a:bodyPr>
          <a:lstStyle/>
          <a:p>
            <a:pPr eaLnBrk="1" hangingPunct="1">
              <a:lnSpc>
                <a:spcPct val="110000"/>
              </a:lnSpc>
            </a:pPr>
            <a:r>
              <a:rPr lang="ru-RU" sz="2400" smtClean="0">
                <a:effectLst/>
              </a:rPr>
              <a:t>Досі тривають дослідження щодо впливу електронних сигарет на здоров’я. І жодне не дає однозначної відповіді, включно з міжнародними організаціями.</a:t>
            </a:r>
          </a:p>
          <a:p>
            <a:pPr eaLnBrk="1" hangingPunct="1">
              <a:lnSpc>
                <a:spcPct val="110000"/>
              </a:lnSpc>
            </a:pPr>
            <a:r>
              <a:rPr lang="ru-RU" sz="2400" smtClean="0">
                <a:effectLst/>
              </a:rPr>
              <a:t>Центр з контролю та профілактики захворювань в США (</a:t>
            </a:r>
            <a:r>
              <a:rPr lang="en-US" sz="2400" smtClean="0">
                <a:effectLst/>
              </a:rPr>
              <a:t>CDC) </a:t>
            </a:r>
            <a:r>
              <a:rPr lang="ru-RU" sz="2400" smtClean="0">
                <a:effectLst/>
              </a:rPr>
              <a:t>вказує, що в цілому електронні сигарети є менш шкідливими за тютюн. Хоча в складі рідини  в картриджі немає тютюну,  більшість електронних виробів містить нікотин, що викликає залежність</a:t>
            </a:r>
            <a:r>
              <a:rPr lang="ru-RU" sz="2400" smtClean="0">
                <a:effectLst/>
                <a:latin typeface="Arial" charset="0"/>
              </a:rPr>
              <a:t>.</a:t>
            </a:r>
          </a:p>
          <a:p>
            <a:pPr eaLnBrk="1" hangingPunct="1">
              <a:lnSpc>
                <a:spcPct val="110000"/>
              </a:lnSpc>
            </a:pPr>
            <a:r>
              <a:rPr lang="ru-RU" sz="2400" smtClean="0">
                <a:effectLst/>
              </a:rPr>
              <a:t>Інші науковці кажуть, що дим електронної сигарети може бути канцерогеном і підвищує ризики хвороб серця, раку легень</a:t>
            </a:r>
            <a:r>
              <a:rPr lang="ru-RU" sz="2400" smtClean="0">
                <a:effectLst/>
                <a:latin typeface="Arial" charset="0"/>
              </a:rPr>
              <a:t>,</a:t>
            </a:r>
            <a:r>
              <a:rPr lang="ru-RU" sz="2400" smtClean="0">
                <a:effectLst/>
              </a:rPr>
              <a:t> може викликати запалення легень та підвищує ризики розвитку хронічного обструктивного захворювання легень.</a:t>
            </a:r>
          </a:p>
          <a:p>
            <a:pPr eaLnBrk="1" hangingPunct="1">
              <a:lnSpc>
                <a:spcPct val="110000"/>
              </a:lnSpc>
            </a:pPr>
            <a:r>
              <a:rPr lang="ru-RU" sz="2400" smtClean="0">
                <a:effectLst/>
              </a:rPr>
              <a:t>Оскільки ми досі не знаємо, який ефект це може спричинити у довгостроковій перспективі, від електронних сигарет краще утримуватися, як і від звичайних.</a:t>
            </a:r>
          </a:p>
        </p:txBody>
      </p:sp>
    </p:spTree>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TM04033921[[fn=Дамаск]]</Template>
  <TotalTime>239</TotalTime>
  <Words>1257</Words>
  <Application>Microsoft Office PowerPoint</Application>
  <PresentationFormat>Произвольный</PresentationFormat>
  <Paragraphs>46</Paragraphs>
  <Slides>20</Slides>
  <Notes>0</Notes>
  <HiddenSlides>0</HiddenSlides>
  <MMClips>0</MMClips>
  <ScaleCrop>false</ScaleCrop>
  <HeadingPairs>
    <vt:vector size="6" baseType="variant">
      <vt:variant>
        <vt:lpstr>Использованные шрифты</vt:lpstr>
      </vt:variant>
      <vt:variant>
        <vt:i4>4</vt:i4>
      </vt:variant>
      <vt:variant>
        <vt:lpstr>Шаблон оформления</vt:lpstr>
      </vt:variant>
      <vt:variant>
        <vt:i4>2</vt:i4>
      </vt:variant>
      <vt:variant>
        <vt:lpstr>Заголовки слайдов</vt:lpstr>
      </vt:variant>
      <vt:variant>
        <vt:i4>20</vt:i4>
      </vt:variant>
    </vt:vector>
  </HeadingPairs>
  <TitlesOfParts>
    <vt:vector size="26" baseType="lpstr">
      <vt:lpstr>Arial</vt:lpstr>
      <vt:lpstr>Bookman Old Style</vt:lpstr>
      <vt:lpstr>Rockwell</vt:lpstr>
      <vt:lpstr>Calibri</vt:lpstr>
      <vt:lpstr>Damask</vt:lpstr>
      <vt:lpstr>Damask</vt:lpstr>
      <vt:lpstr>ПАЛІННЯ ШКОДИТЬ МОЛОДІ</vt:lpstr>
      <vt:lpstr>Слайд 2</vt:lpstr>
      <vt:lpstr>СПОЖИВАННЯ ТЮТЮНОВИХ ВИРОБІВ МОЛОДДЮ В УСЬОМУ СВІТІ </vt:lpstr>
      <vt:lpstr>Слайд 4</vt:lpstr>
      <vt:lpstr>ШКОДА МОЛОДІ ВІД ПАЛІННЯ ІНШИХ ЧЛЕНІВ РОДИНИ </vt:lpstr>
      <vt:lpstr>СИГАРЕТИ З МЕНТОЛОМ</vt:lpstr>
      <vt:lpstr>ГОЛОВНІ ФАКТИ ПРО ЕЛЕКТРОННІ СИГАРЕТИ ТА ЇХ ВПЛИВ НА ЗДОРОВ'Я </vt:lpstr>
      <vt:lpstr>Слайд 8</vt:lpstr>
      <vt:lpstr>ЯК ВПЛИВАЮТЬ ЕЛЕКТРОННІ СИГАРЕТИ НА ЗДОРОВ'Я? </vt:lpstr>
      <vt:lpstr>СНЮС: БЕЗДИМНИЙ ТЮТЮН, ЯКИЙ НЕБЕЗПЕЧНІШИЙ СИГАРЕТ </vt:lpstr>
      <vt:lpstr>ЩО ТАКЕ СНЮС? </vt:lpstr>
      <vt:lpstr>СНЮС, ЯК ПРИЧИНА РАКУ ГУБИ І ІНШИХ ЗАХВОРЮВАНЬ </vt:lpstr>
      <vt:lpstr>ВПЛИВ ТЮТЮНУ НА ОРГАНІЗМ ЛЮДИНИ</vt:lpstr>
      <vt:lpstr>Слайд 14</vt:lpstr>
      <vt:lpstr>Слайд 15</vt:lpstr>
      <vt:lpstr>5 ПРИЧИН НЕ КУРИТИ СИГАРЕТИ </vt:lpstr>
      <vt:lpstr>Слайд 17</vt:lpstr>
      <vt:lpstr>ЧОМУ ВАРТО КИНУТИ КУРИТИ?</vt:lpstr>
      <vt:lpstr>ЯКЩО НЕ ВДАЄТЬСЯ КИНУТИ КУРИТИ </vt:lpstr>
      <vt:lpstr>ЦИТАТИ ВІДОМИХ ЛЮДЕЙ ПРО КУРІННЯ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Паління шкодить молоді</dc:title>
  <dc:creator>Пользователь</dc:creator>
  <cp:lastModifiedBy>Admin</cp:lastModifiedBy>
  <cp:revision>34</cp:revision>
  <dcterms:created xsi:type="dcterms:W3CDTF">2020-05-27T22:04:33Z</dcterms:created>
  <dcterms:modified xsi:type="dcterms:W3CDTF">2020-05-28T20:32:50Z</dcterms:modified>
</cp:coreProperties>
</file>